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59" r:id="rId3"/>
    <p:sldId id="265" r:id="rId4"/>
    <p:sldId id="277" r:id="rId5"/>
    <p:sldId id="262" r:id="rId6"/>
    <p:sldId id="260" r:id="rId7"/>
    <p:sldId id="267" r:id="rId8"/>
    <p:sldId id="271" r:id="rId9"/>
    <p:sldId id="276" r:id="rId10"/>
    <p:sldId id="264" r:id="rId11"/>
    <p:sldId id="274" r:id="rId12"/>
    <p:sldId id="263" r:id="rId13"/>
    <p:sldId id="258" r:id="rId14"/>
    <p:sldId id="272" r:id="rId15"/>
    <p:sldId id="270" r:id="rId16"/>
    <p:sldId id="275" r:id="rId17"/>
    <p:sldId id="278" r:id="rId18"/>
    <p:sldId id="273" r:id="rId1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8A400"/>
    <a:srgbClr val="C7D600"/>
    <a:srgbClr val="F1F1F1"/>
    <a:srgbClr val="E20000"/>
    <a:srgbClr val="022873"/>
    <a:srgbClr val="2B4FE6"/>
    <a:srgbClr val="00B050"/>
    <a:srgbClr val="173FE5"/>
    <a:srgbClr val="1D89B9"/>
    <a:srgbClr val="229D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548" autoAdjust="0"/>
    <p:restoredTop sz="94658"/>
  </p:normalViewPr>
  <p:slideViewPr>
    <p:cSldViewPr snapToGrid="0">
      <p:cViewPr varScale="1">
        <p:scale>
          <a:sx n="62" d="100"/>
          <a:sy n="62" d="100"/>
        </p:scale>
        <p:origin x="692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TPA\Downloads\Programacao_de_Dragagem_ate_2030_Compilado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TPA\Downloads\Programacao_de_Dragagem_ate_2030_Compilado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TPA\Downloads\Programacao_de_Dragagem_ate_2030_Compilado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tx2">
                  <a:lumMod val="75000"/>
                  <a:lumOff val="2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22E-45AF-87D9-103B7D4BAF3F}"/>
              </c:ext>
            </c:extLst>
          </c:dPt>
          <c:dPt>
            <c:idx val="1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22E-45AF-87D9-103B7D4BAF3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Dragagens!$C$42:$C$43</c:f>
              <c:strCache>
                <c:ptCount val="2"/>
                <c:pt idx="0">
                  <c:v>Manutenção</c:v>
                </c:pt>
                <c:pt idx="1">
                  <c:v>Aprofundamento</c:v>
                </c:pt>
              </c:strCache>
            </c:strRef>
          </c:cat>
          <c:val>
            <c:numRef>
              <c:f>Dragagens!$D$42:$D$43</c:f>
              <c:numCache>
                <c:formatCode>#,##0</c:formatCode>
                <c:ptCount val="2"/>
                <c:pt idx="0">
                  <c:v>2047584297.0599999</c:v>
                </c:pt>
                <c:pt idx="1">
                  <c:v>1655747847.03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22E-45AF-87D9-103B7D4BAF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spPr>
            <a:ln>
              <a:solidFill>
                <a:schemeClr val="accent1">
                  <a:alpha val="55000"/>
                </a:schemeClr>
              </a:solidFill>
            </a:ln>
          </c:spPr>
          <c:dPt>
            <c:idx val="0"/>
            <c:bubble3D val="0"/>
            <c:spPr>
              <a:solidFill>
                <a:srgbClr val="1E8BBC"/>
              </a:solidFill>
              <a:ln>
                <a:solidFill>
                  <a:schemeClr val="accent1">
                    <a:alpha val="55000"/>
                  </a:schemeClr>
                </a:solidFill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A50F-4555-904B-21B74D51E591}"/>
              </c:ext>
            </c:extLst>
          </c:dPt>
          <c:dPt>
            <c:idx val="1"/>
            <c:bubble3D val="0"/>
            <c:spPr>
              <a:solidFill>
                <a:schemeClr val="accent6">
                  <a:lumMod val="75000"/>
                </a:schemeClr>
              </a:solidFill>
              <a:ln>
                <a:solidFill>
                  <a:schemeClr val="accent1">
                    <a:alpha val="55000"/>
                  </a:schemeClr>
                </a:solidFill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A50F-4555-904B-21B74D51E591}"/>
              </c:ext>
            </c:extLst>
          </c:dPt>
          <c:dPt>
            <c:idx val="2"/>
            <c:bubble3D val="0"/>
            <c:spPr>
              <a:solidFill>
                <a:srgbClr val="92D050"/>
              </a:solidFill>
              <a:ln>
                <a:solidFill>
                  <a:schemeClr val="accent1">
                    <a:alpha val="55000"/>
                  </a:schemeClr>
                </a:solidFill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A50F-4555-904B-21B74D51E59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Dragagens!$E$42:$E$44</c:f>
              <c:strCache>
                <c:ptCount val="3"/>
                <c:pt idx="0">
                  <c:v>Em Planejamento</c:v>
                </c:pt>
                <c:pt idx="1">
                  <c:v>Em Execução</c:v>
                </c:pt>
                <c:pt idx="2">
                  <c:v>Concluída</c:v>
                </c:pt>
              </c:strCache>
            </c:strRef>
          </c:cat>
          <c:val>
            <c:numRef>
              <c:f>Dragagens!$F$42:$F$44</c:f>
              <c:numCache>
                <c:formatCode>#,##0</c:formatCode>
                <c:ptCount val="3"/>
                <c:pt idx="0">
                  <c:v>2639795039.79</c:v>
                </c:pt>
                <c:pt idx="1">
                  <c:v>1018537104.3</c:v>
                </c:pt>
                <c:pt idx="2">
                  <c:v>45000000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50F-4555-904B-21B74D51E591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3.7115608407561592E-3"/>
          <c:y val="0.79591920602200972"/>
          <c:w val="0.99257668117816578"/>
          <c:h val="0.18066186785034541"/>
        </c:manualLayout>
      </c:layout>
      <c:overlay val="0"/>
      <c:spPr>
        <a:solidFill>
          <a:schemeClr val="lt1">
            <a:alpha val="78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tx2">
                  <a:lumMod val="50000"/>
                  <a:lumOff val="50000"/>
                </a:schemeClr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B89F-402C-BE83-36C1DEFA0E99}"/>
              </c:ext>
            </c:extLst>
          </c:dPt>
          <c:dPt>
            <c:idx val="1"/>
            <c:bubble3D val="0"/>
            <c:spPr>
              <a:solidFill>
                <a:schemeClr val="tx2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B89F-402C-BE83-36C1DEFA0E99}"/>
              </c:ext>
            </c:extLst>
          </c:dPt>
          <c:dPt>
            <c:idx val="2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B89F-402C-BE83-36C1DEFA0E99}"/>
              </c:ext>
            </c:extLst>
          </c:dPt>
          <c:dPt>
            <c:idx val="3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B89F-402C-BE83-36C1DEFA0E99}"/>
              </c:ext>
            </c:extLst>
          </c:dPt>
          <c:dLbls>
            <c:dLbl>
              <c:idx val="1"/>
              <c:layout>
                <c:manualLayout>
                  <c:x val="-0.20730428092433403"/>
                  <c:y val="-0.2572252376407064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320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7588385667658899"/>
                      <c:h val="0.3622361665715915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B89F-402C-BE83-36C1DEFA0E9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Dragagens!$G$42:$G$45</c:f>
              <c:strCache>
                <c:ptCount val="4"/>
                <c:pt idx="0">
                  <c:v>Público-União</c:v>
                </c:pt>
                <c:pt idx="1">
                  <c:v>Público-Estatal</c:v>
                </c:pt>
                <c:pt idx="2">
                  <c:v>Privado</c:v>
                </c:pt>
                <c:pt idx="3">
                  <c:v>Público-Prefeitura</c:v>
                </c:pt>
              </c:strCache>
            </c:strRef>
          </c:cat>
          <c:val>
            <c:numRef>
              <c:f>Dragagens!$H$42:$H$45</c:f>
              <c:numCache>
                <c:formatCode>#,##0</c:formatCode>
                <c:ptCount val="4"/>
                <c:pt idx="0">
                  <c:v>312000000</c:v>
                </c:pt>
                <c:pt idx="1">
                  <c:v>2216037144.0900002</c:v>
                </c:pt>
                <c:pt idx="2">
                  <c:v>1025295000</c:v>
                </c:pt>
                <c:pt idx="3">
                  <c:v>150000000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89F-402C-BE83-36C1DEFA0E99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alpha val="78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61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>
            <a:lumMod val="95000"/>
          </a:schemeClr>
        </a:fgClr>
        <a:bgClr>
          <a:schemeClr val="lt1"/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317500" algn="ctr" rotWithShape="0">
          <a:prstClr val="black">
            <a:alpha val="25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20000"/>
          </a:prstClr>
        </a:outerShdw>
      </a:effectLst>
      <a:scene3d>
        <a:camera prst="orthographicFront"/>
        <a:lightRig rig="threePt" dir="t"/>
      </a:scene3d>
      <a:sp3d prstMaterial="matte"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noFill/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8000"/>
        </a:schemeClr>
      </a:solidFill>
    </cs:spPr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61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>
            <a:lumMod val="95000"/>
          </a:schemeClr>
        </a:fgClr>
        <a:bgClr>
          <a:schemeClr val="lt1"/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317500" algn="ctr" rotWithShape="0">
          <a:prstClr val="black">
            <a:alpha val="25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20000"/>
          </a:prstClr>
        </a:outerShdw>
      </a:effectLst>
      <a:scene3d>
        <a:camera prst="orthographicFront"/>
        <a:lightRig rig="threePt" dir="t"/>
      </a:scene3d>
      <a:sp3d prstMaterial="matte"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noFill/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8000"/>
        </a:schemeClr>
      </a:solidFill>
    </cs:spPr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F089CE2-4AA9-40EC-AB12-DA710EBA1746}" type="doc">
      <dgm:prSet loTypeId="urn:microsoft.com/office/officeart/2009/3/layout/IncreasingArrowsProcess" loCatId="process" qsTypeId="urn:microsoft.com/office/officeart/2005/8/quickstyle/simple2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5806E75E-6F5C-4E22-8689-E9BB07990E59}">
      <dgm:prSet phldrT="[Texto]" custT="1"/>
      <dgm:spPr/>
      <dgm:t>
        <a:bodyPr/>
        <a:lstStyle/>
        <a:p>
          <a:r>
            <a:rPr lang="pt-BR" sz="2400" b="1" dirty="0"/>
            <a:t>Novos Arrendamentos</a:t>
          </a:r>
          <a:endParaRPr lang="en-US" sz="2400" b="1" dirty="0"/>
        </a:p>
      </dgm:t>
    </dgm:pt>
    <dgm:pt modelId="{75CABDCF-4826-4B4C-8D40-D8D494C93E53}" type="parTrans" cxnId="{F04B6B21-B962-4EB6-A4A4-A0C594A3DA2E}">
      <dgm:prSet/>
      <dgm:spPr/>
      <dgm:t>
        <a:bodyPr/>
        <a:lstStyle/>
        <a:p>
          <a:endParaRPr lang="en-US"/>
        </a:p>
      </dgm:t>
    </dgm:pt>
    <dgm:pt modelId="{576C3123-D8FE-4152-994B-CD704404FFBE}" type="sibTrans" cxnId="{F04B6B21-B962-4EB6-A4A4-A0C594A3DA2E}">
      <dgm:prSet/>
      <dgm:spPr/>
      <dgm:t>
        <a:bodyPr/>
        <a:lstStyle/>
        <a:p>
          <a:endParaRPr lang="en-US"/>
        </a:p>
      </dgm:t>
    </dgm:pt>
    <dgm:pt modelId="{9195A293-AADD-4B5C-A26F-8626EA59DACE}">
      <dgm:prSet phldrT="[Texto]" custT="1"/>
      <dgm:spPr/>
      <dgm:t>
        <a:bodyPr lIns="0" rIns="72000"/>
        <a:lstStyle/>
        <a:p>
          <a:pPr algn="ctr"/>
          <a:r>
            <a:rPr lang="pt-BR" sz="2400" dirty="0">
              <a:solidFill>
                <a:schemeClr val="accent4">
                  <a:lumMod val="75000"/>
                </a:schemeClr>
              </a:solidFill>
            </a:rPr>
            <a:t>R$ </a:t>
          </a:r>
          <a:r>
            <a:rPr lang="pt-BR" sz="6000" b="1" dirty="0">
              <a:solidFill>
                <a:schemeClr val="accent4">
                  <a:lumMod val="75000"/>
                </a:schemeClr>
              </a:solidFill>
            </a:rPr>
            <a:t>28</a:t>
          </a:r>
          <a:r>
            <a:rPr lang="pt-BR" sz="2400" b="1" dirty="0">
              <a:solidFill>
                <a:schemeClr val="accent4">
                  <a:lumMod val="75000"/>
                </a:schemeClr>
              </a:solidFill>
            </a:rPr>
            <a:t> </a:t>
          </a:r>
          <a:r>
            <a:rPr lang="pt-BR" sz="2400" dirty="0">
              <a:solidFill>
                <a:schemeClr val="accent4">
                  <a:lumMod val="75000"/>
                </a:schemeClr>
              </a:solidFill>
            </a:rPr>
            <a:t>Bi</a:t>
          </a:r>
          <a:endParaRPr lang="en-US" sz="2400" dirty="0">
            <a:solidFill>
              <a:schemeClr val="accent4">
                <a:lumMod val="75000"/>
              </a:schemeClr>
            </a:solidFill>
          </a:endParaRPr>
        </a:p>
      </dgm:t>
    </dgm:pt>
    <dgm:pt modelId="{01023AF8-6458-4B9F-A322-BF0675E390D4}" type="parTrans" cxnId="{6EFA5E97-F933-4652-8F11-9DBAD3942965}">
      <dgm:prSet/>
      <dgm:spPr/>
      <dgm:t>
        <a:bodyPr/>
        <a:lstStyle/>
        <a:p>
          <a:endParaRPr lang="en-US"/>
        </a:p>
      </dgm:t>
    </dgm:pt>
    <dgm:pt modelId="{1E2E730A-0915-4A26-84C9-C3DF080F10CC}" type="sibTrans" cxnId="{6EFA5E97-F933-4652-8F11-9DBAD3942965}">
      <dgm:prSet/>
      <dgm:spPr/>
      <dgm:t>
        <a:bodyPr/>
        <a:lstStyle/>
        <a:p>
          <a:endParaRPr lang="en-US"/>
        </a:p>
      </dgm:t>
    </dgm:pt>
    <dgm:pt modelId="{BFCC0213-8C12-4EE0-8907-B0582D54A867}">
      <dgm:prSet phldrT="[Texto]" custT="1"/>
      <dgm:spPr>
        <a:solidFill>
          <a:srgbClr val="00B050"/>
        </a:solidFill>
      </dgm:spPr>
      <dgm:t>
        <a:bodyPr/>
        <a:lstStyle/>
        <a:p>
          <a:r>
            <a:rPr lang="pt-BR" sz="2400" b="1" dirty="0"/>
            <a:t>Arrendamentos Vigentes</a:t>
          </a:r>
          <a:endParaRPr lang="en-US" sz="2400" b="1" dirty="0"/>
        </a:p>
      </dgm:t>
    </dgm:pt>
    <dgm:pt modelId="{65F059C3-0A7C-4D11-AB73-B3769D7E375B}" type="parTrans" cxnId="{E2AC6C56-9FC4-4EEF-9D54-494E9B4B65E1}">
      <dgm:prSet/>
      <dgm:spPr/>
      <dgm:t>
        <a:bodyPr/>
        <a:lstStyle/>
        <a:p>
          <a:endParaRPr lang="en-US"/>
        </a:p>
      </dgm:t>
    </dgm:pt>
    <dgm:pt modelId="{8D7220FF-1C3A-4AD8-94C2-BFF3EB507920}" type="sibTrans" cxnId="{E2AC6C56-9FC4-4EEF-9D54-494E9B4B65E1}">
      <dgm:prSet/>
      <dgm:spPr/>
      <dgm:t>
        <a:bodyPr/>
        <a:lstStyle/>
        <a:p>
          <a:endParaRPr lang="en-US"/>
        </a:p>
      </dgm:t>
    </dgm:pt>
    <dgm:pt modelId="{878095A2-9D42-4C8F-9042-6461197D2B68}">
      <dgm:prSet phldrT="[Texto]" custT="1"/>
      <dgm:spPr>
        <a:ln>
          <a:solidFill>
            <a:srgbClr val="00B050"/>
          </a:solidFill>
        </a:ln>
      </dgm:spPr>
      <dgm:t>
        <a:bodyPr lIns="0"/>
        <a:lstStyle/>
        <a:p>
          <a:pPr algn="ctr"/>
          <a:r>
            <a:rPr lang="pt-BR" sz="2400" dirty="0">
              <a:solidFill>
                <a:srgbClr val="00B050"/>
              </a:solidFill>
            </a:rPr>
            <a:t>R$  </a:t>
          </a:r>
          <a:r>
            <a:rPr lang="pt-BR" sz="4800" b="1" dirty="0">
              <a:solidFill>
                <a:srgbClr val="00B050"/>
              </a:solidFill>
            </a:rPr>
            <a:t>20,5</a:t>
          </a:r>
          <a:r>
            <a:rPr lang="pt-BR" sz="2400" dirty="0">
              <a:solidFill>
                <a:srgbClr val="00B050"/>
              </a:solidFill>
            </a:rPr>
            <a:t> Bi</a:t>
          </a:r>
          <a:endParaRPr lang="en-US" sz="2400" dirty="0">
            <a:solidFill>
              <a:srgbClr val="00B050"/>
            </a:solidFill>
          </a:endParaRPr>
        </a:p>
      </dgm:t>
    </dgm:pt>
    <dgm:pt modelId="{F16D9D9C-4831-4144-9DC5-96878216F7D6}" type="parTrans" cxnId="{5BDAF04C-2188-45B3-BAB6-A8E7B922A0AA}">
      <dgm:prSet/>
      <dgm:spPr/>
      <dgm:t>
        <a:bodyPr/>
        <a:lstStyle/>
        <a:p>
          <a:endParaRPr lang="en-US"/>
        </a:p>
      </dgm:t>
    </dgm:pt>
    <dgm:pt modelId="{623FEC60-893B-4FBA-987E-4F2F467B3659}" type="sibTrans" cxnId="{5BDAF04C-2188-45B3-BAB6-A8E7B922A0AA}">
      <dgm:prSet/>
      <dgm:spPr/>
      <dgm:t>
        <a:bodyPr/>
        <a:lstStyle/>
        <a:p>
          <a:endParaRPr lang="en-US"/>
        </a:p>
      </dgm:t>
    </dgm:pt>
    <dgm:pt modelId="{1B8766CE-E660-47EE-8FAA-5C047DD19B29}">
      <dgm:prSet phldrT="[Texto]" custT="1"/>
      <dgm:spPr>
        <a:solidFill>
          <a:srgbClr val="0070C0"/>
        </a:solidFill>
      </dgm:spPr>
      <dgm:t>
        <a:bodyPr rIns="144000"/>
        <a:lstStyle/>
        <a:p>
          <a:r>
            <a:rPr lang="pt-BR" sz="2400" b="1" dirty="0"/>
            <a:t>TUP previstos e alterações </a:t>
          </a:r>
          <a:endParaRPr lang="en-US" sz="2400" b="1" dirty="0"/>
        </a:p>
      </dgm:t>
    </dgm:pt>
    <dgm:pt modelId="{FFB77A52-1EF8-411C-9416-97F58F56AF89}" type="parTrans" cxnId="{9657277C-CC9C-42E8-B59F-24B40EF7E1A5}">
      <dgm:prSet/>
      <dgm:spPr/>
      <dgm:t>
        <a:bodyPr/>
        <a:lstStyle/>
        <a:p>
          <a:endParaRPr lang="en-US"/>
        </a:p>
      </dgm:t>
    </dgm:pt>
    <dgm:pt modelId="{92769BD8-9C8B-44F8-B398-6BC6C8A70DF7}" type="sibTrans" cxnId="{9657277C-CC9C-42E8-B59F-24B40EF7E1A5}">
      <dgm:prSet/>
      <dgm:spPr/>
      <dgm:t>
        <a:bodyPr/>
        <a:lstStyle/>
        <a:p>
          <a:endParaRPr lang="en-US"/>
        </a:p>
      </dgm:t>
    </dgm:pt>
    <dgm:pt modelId="{08658A8D-6450-47F3-8643-EB93DC58B308}">
      <dgm:prSet phldrT="[Texto]" custT="1"/>
      <dgm:spPr>
        <a:ln>
          <a:solidFill>
            <a:schemeClr val="accent1"/>
          </a:solidFill>
        </a:ln>
      </dgm:spPr>
      <dgm:t>
        <a:bodyPr/>
        <a:lstStyle/>
        <a:p>
          <a:pPr algn="ctr"/>
          <a:r>
            <a:rPr lang="pt-BR" sz="2800" dirty="0">
              <a:solidFill>
                <a:srgbClr val="0070C0"/>
              </a:solidFill>
            </a:rPr>
            <a:t>R$</a:t>
          </a:r>
          <a:r>
            <a:rPr lang="pt-BR" sz="4400" b="1" dirty="0">
              <a:solidFill>
                <a:srgbClr val="0070C0"/>
              </a:solidFill>
            </a:rPr>
            <a:t>48,2</a:t>
          </a:r>
          <a:r>
            <a:rPr lang="pt-BR" sz="4400" dirty="0">
              <a:solidFill>
                <a:srgbClr val="0070C0"/>
              </a:solidFill>
            </a:rPr>
            <a:t> </a:t>
          </a:r>
          <a:r>
            <a:rPr lang="pt-BR" sz="3600" dirty="0">
              <a:solidFill>
                <a:srgbClr val="0070C0"/>
              </a:solidFill>
            </a:rPr>
            <a:t>Bi</a:t>
          </a:r>
          <a:endParaRPr lang="en-US" sz="4400" dirty="0">
            <a:solidFill>
              <a:srgbClr val="0070C0"/>
            </a:solidFill>
          </a:endParaRPr>
        </a:p>
      </dgm:t>
    </dgm:pt>
    <dgm:pt modelId="{49A208C6-74FA-4717-9515-9A55C127C3EA}" type="parTrans" cxnId="{52A7D1EC-A52F-4B5D-B42A-5CBFA32DD91F}">
      <dgm:prSet/>
      <dgm:spPr/>
      <dgm:t>
        <a:bodyPr/>
        <a:lstStyle/>
        <a:p>
          <a:endParaRPr lang="en-US"/>
        </a:p>
      </dgm:t>
    </dgm:pt>
    <dgm:pt modelId="{F442FB3E-9EB7-4530-8CC7-62F5D980FE2B}" type="sibTrans" cxnId="{52A7D1EC-A52F-4B5D-B42A-5CBFA32DD91F}">
      <dgm:prSet/>
      <dgm:spPr/>
      <dgm:t>
        <a:bodyPr/>
        <a:lstStyle/>
        <a:p>
          <a:endParaRPr lang="en-US"/>
        </a:p>
      </dgm:t>
    </dgm:pt>
    <dgm:pt modelId="{9354AD1E-F59D-417D-9319-82F7C5FA25BA}" type="pres">
      <dgm:prSet presAssocID="{AF089CE2-4AA9-40EC-AB12-DA710EBA1746}" presName="Name0" presStyleCnt="0">
        <dgm:presLayoutVars>
          <dgm:chMax val="5"/>
          <dgm:chPref val="5"/>
          <dgm:dir/>
          <dgm:animLvl val="lvl"/>
        </dgm:presLayoutVars>
      </dgm:prSet>
      <dgm:spPr/>
    </dgm:pt>
    <dgm:pt modelId="{B5017885-2B86-4D33-9591-6783BC2D924F}" type="pres">
      <dgm:prSet presAssocID="{5806E75E-6F5C-4E22-8689-E9BB07990E59}" presName="parentText1" presStyleLbl="node1" presStyleIdx="0" presStyleCnt="3" custScaleY="161171" custLinFactNeighborX="1241" custLinFactNeighborY="-78046">
        <dgm:presLayoutVars>
          <dgm:chMax/>
          <dgm:chPref val="3"/>
          <dgm:bulletEnabled val="1"/>
        </dgm:presLayoutVars>
      </dgm:prSet>
      <dgm:spPr/>
    </dgm:pt>
    <dgm:pt modelId="{970719E2-0B24-4E38-874A-A201018D330C}" type="pres">
      <dgm:prSet presAssocID="{5806E75E-6F5C-4E22-8689-E9BB07990E59}" presName="childText1" presStyleLbl="solidAlignAcc1" presStyleIdx="0" presStyleCnt="3" custScaleX="102247" custScaleY="113518" custLinFactNeighborX="5911" custLinFactNeighborY="-31979">
        <dgm:presLayoutVars>
          <dgm:chMax val="0"/>
          <dgm:chPref val="0"/>
          <dgm:bulletEnabled val="1"/>
        </dgm:presLayoutVars>
      </dgm:prSet>
      <dgm:spPr/>
    </dgm:pt>
    <dgm:pt modelId="{2A9BA12D-0BE9-4384-8430-E7CAC501919D}" type="pres">
      <dgm:prSet presAssocID="{BFCC0213-8C12-4EE0-8907-B0582D54A867}" presName="parentText2" presStyleLbl="node1" presStyleIdx="1" presStyleCnt="3" custScaleX="99896" custScaleY="135610" custLinFactNeighborX="2556" custLinFactNeighborY="-46909">
        <dgm:presLayoutVars>
          <dgm:chMax/>
          <dgm:chPref val="3"/>
          <dgm:bulletEnabled val="1"/>
        </dgm:presLayoutVars>
      </dgm:prSet>
      <dgm:spPr/>
    </dgm:pt>
    <dgm:pt modelId="{3A769C0E-6EEF-4BD2-A7F0-5A4C78FB01FB}" type="pres">
      <dgm:prSet presAssocID="{BFCC0213-8C12-4EE0-8907-B0582D54A867}" presName="childText2" presStyleLbl="solidAlignAcc1" presStyleIdx="1" presStyleCnt="3" custScaleX="92103" custLinFactNeighborX="592" custLinFactNeighborY="-21229">
        <dgm:presLayoutVars>
          <dgm:chMax val="0"/>
          <dgm:chPref val="0"/>
          <dgm:bulletEnabled val="1"/>
        </dgm:presLayoutVars>
      </dgm:prSet>
      <dgm:spPr/>
    </dgm:pt>
    <dgm:pt modelId="{E26130F9-2AA8-441F-A5F2-44422F254DD5}" type="pres">
      <dgm:prSet presAssocID="{1B8766CE-E660-47EE-8FAA-5C047DD19B29}" presName="parentText3" presStyleLbl="node1" presStyleIdx="2" presStyleCnt="3" custScaleX="112036" custScaleY="161229" custLinFactNeighborX="0" custLinFactNeighborY="-4812">
        <dgm:presLayoutVars>
          <dgm:chMax/>
          <dgm:chPref val="3"/>
          <dgm:bulletEnabled val="1"/>
        </dgm:presLayoutVars>
      </dgm:prSet>
      <dgm:spPr/>
    </dgm:pt>
    <dgm:pt modelId="{5D7DE862-FCB6-4DF8-806E-F41CD5C3601E}" type="pres">
      <dgm:prSet presAssocID="{1B8766CE-E660-47EE-8FAA-5C047DD19B29}" presName="childText3" presStyleLbl="solidAlignAcc1" presStyleIdx="2" presStyleCnt="3" custScaleY="103594" custLinFactNeighborX="-6297" custLinFactNeighborY="3616">
        <dgm:presLayoutVars>
          <dgm:chMax val="0"/>
          <dgm:chPref val="0"/>
          <dgm:bulletEnabled val="1"/>
        </dgm:presLayoutVars>
      </dgm:prSet>
      <dgm:spPr/>
    </dgm:pt>
  </dgm:ptLst>
  <dgm:cxnLst>
    <dgm:cxn modelId="{F04B6B21-B962-4EB6-A4A4-A0C594A3DA2E}" srcId="{AF089CE2-4AA9-40EC-AB12-DA710EBA1746}" destId="{5806E75E-6F5C-4E22-8689-E9BB07990E59}" srcOrd="0" destOrd="0" parTransId="{75CABDCF-4826-4B4C-8D40-D8D494C93E53}" sibTransId="{576C3123-D8FE-4152-994B-CD704404FFBE}"/>
    <dgm:cxn modelId="{81359227-8B9C-4F36-8E1F-8EA21DD401AC}" type="presOf" srcId="{08658A8D-6450-47F3-8643-EB93DC58B308}" destId="{5D7DE862-FCB6-4DF8-806E-F41CD5C3601E}" srcOrd="0" destOrd="0" presId="urn:microsoft.com/office/officeart/2009/3/layout/IncreasingArrowsProcess"/>
    <dgm:cxn modelId="{D8177937-23FF-4B8E-AB64-391F75634518}" type="presOf" srcId="{1B8766CE-E660-47EE-8FAA-5C047DD19B29}" destId="{E26130F9-2AA8-441F-A5F2-44422F254DD5}" srcOrd="0" destOrd="0" presId="urn:microsoft.com/office/officeart/2009/3/layout/IncreasingArrowsProcess"/>
    <dgm:cxn modelId="{CE3AC962-C68B-4BAE-85B1-6CC0D91255B8}" type="presOf" srcId="{5806E75E-6F5C-4E22-8689-E9BB07990E59}" destId="{B5017885-2B86-4D33-9591-6783BC2D924F}" srcOrd="0" destOrd="0" presId="urn:microsoft.com/office/officeart/2009/3/layout/IncreasingArrowsProcess"/>
    <dgm:cxn modelId="{24F63145-35E9-45A4-B5E7-B9AB0B7A30F1}" type="presOf" srcId="{9195A293-AADD-4B5C-A26F-8626EA59DACE}" destId="{970719E2-0B24-4E38-874A-A201018D330C}" srcOrd="0" destOrd="0" presId="urn:microsoft.com/office/officeart/2009/3/layout/IncreasingArrowsProcess"/>
    <dgm:cxn modelId="{5BDAF04C-2188-45B3-BAB6-A8E7B922A0AA}" srcId="{BFCC0213-8C12-4EE0-8907-B0582D54A867}" destId="{878095A2-9D42-4C8F-9042-6461197D2B68}" srcOrd="0" destOrd="0" parTransId="{F16D9D9C-4831-4144-9DC5-96878216F7D6}" sibTransId="{623FEC60-893B-4FBA-987E-4F2F467B3659}"/>
    <dgm:cxn modelId="{E2AC6C56-9FC4-4EEF-9D54-494E9B4B65E1}" srcId="{AF089CE2-4AA9-40EC-AB12-DA710EBA1746}" destId="{BFCC0213-8C12-4EE0-8907-B0582D54A867}" srcOrd="1" destOrd="0" parTransId="{65F059C3-0A7C-4D11-AB73-B3769D7E375B}" sibTransId="{8D7220FF-1C3A-4AD8-94C2-BFF3EB507920}"/>
    <dgm:cxn modelId="{9657277C-CC9C-42E8-B59F-24B40EF7E1A5}" srcId="{AF089CE2-4AA9-40EC-AB12-DA710EBA1746}" destId="{1B8766CE-E660-47EE-8FAA-5C047DD19B29}" srcOrd="2" destOrd="0" parTransId="{FFB77A52-1EF8-411C-9416-97F58F56AF89}" sibTransId="{92769BD8-9C8B-44F8-B398-6BC6C8A70DF7}"/>
    <dgm:cxn modelId="{6EFA5E97-F933-4652-8F11-9DBAD3942965}" srcId="{5806E75E-6F5C-4E22-8689-E9BB07990E59}" destId="{9195A293-AADD-4B5C-A26F-8626EA59DACE}" srcOrd="0" destOrd="0" parTransId="{01023AF8-6458-4B9F-A322-BF0675E390D4}" sibTransId="{1E2E730A-0915-4A26-84C9-C3DF080F10CC}"/>
    <dgm:cxn modelId="{61E8CAC4-A38F-4479-A15F-DCCF8AF5985F}" type="presOf" srcId="{BFCC0213-8C12-4EE0-8907-B0582D54A867}" destId="{2A9BA12D-0BE9-4384-8430-E7CAC501919D}" srcOrd="0" destOrd="0" presId="urn:microsoft.com/office/officeart/2009/3/layout/IncreasingArrowsProcess"/>
    <dgm:cxn modelId="{990FE1CB-CBEA-4981-AAA5-60FDF72C8C55}" type="presOf" srcId="{AF089CE2-4AA9-40EC-AB12-DA710EBA1746}" destId="{9354AD1E-F59D-417D-9319-82F7C5FA25BA}" srcOrd="0" destOrd="0" presId="urn:microsoft.com/office/officeart/2009/3/layout/IncreasingArrowsProcess"/>
    <dgm:cxn modelId="{DEF400D9-150F-45CF-843F-48DC800F7DBD}" type="presOf" srcId="{878095A2-9D42-4C8F-9042-6461197D2B68}" destId="{3A769C0E-6EEF-4BD2-A7F0-5A4C78FB01FB}" srcOrd="0" destOrd="0" presId="urn:microsoft.com/office/officeart/2009/3/layout/IncreasingArrowsProcess"/>
    <dgm:cxn modelId="{52A7D1EC-A52F-4B5D-B42A-5CBFA32DD91F}" srcId="{1B8766CE-E660-47EE-8FAA-5C047DD19B29}" destId="{08658A8D-6450-47F3-8643-EB93DC58B308}" srcOrd="0" destOrd="0" parTransId="{49A208C6-74FA-4717-9515-9A55C127C3EA}" sibTransId="{F442FB3E-9EB7-4530-8CC7-62F5D980FE2B}"/>
    <dgm:cxn modelId="{53D4FFD3-9F50-405B-B5A1-7DCB9A39509E}" type="presParOf" srcId="{9354AD1E-F59D-417D-9319-82F7C5FA25BA}" destId="{B5017885-2B86-4D33-9591-6783BC2D924F}" srcOrd="0" destOrd="0" presId="urn:microsoft.com/office/officeart/2009/3/layout/IncreasingArrowsProcess"/>
    <dgm:cxn modelId="{5E1695E5-13E3-4183-B3EA-4C331E1902AA}" type="presParOf" srcId="{9354AD1E-F59D-417D-9319-82F7C5FA25BA}" destId="{970719E2-0B24-4E38-874A-A201018D330C}" srcOrd="1" destOrd="0" presId="urn:microsoft.com/office/officeart/2009/3/layout/IncreasingArrowsProcess"/>
    <dgm:cxn modelId="{4A89EE14-6DFD-4C4F-BD24-75278BD1D9D8}" type="presParOf" srcId="{9354AD1E-F59D-417D-9319-82F7C5FA25BA}" destId="{2A9BA12D-0BE9-4384-8430-E7CAC501919D}" srcOrd="2" destOrd="0" presId="urn:microsoft.com/office/officeart/2009/3/layout/IncreasingArrowsProcess"/>
    <dgm:cxn modelId="{81D284A9-AF99-4066-8A0E-7C8CEFBC3581}" type="presParOf" srcId="{9354AD1E-F59D-417D-9319-82F7C5FA25BA}" destId="{3A769C0E-6EEF-4BD2-A7F0-5A4C78FB01FB}" srcOrd="3" destOrd="0" presId="urn:microsoft.com/office/officeart/2009/3/layout/IncreasingArrowsProcess"/>
    <dgm:cxn modelId="{26644D47-4CEF-4485-B675-BD6AC4C0AB2F}" type="presParOf" srcId="{9354AD1E-F59D-417D-9319-82F7C5FA25BA}" destId="{E26130F9-2AA8-441F-A5F2-44422F254DD5}" srcOrd="4" destOrd="0" presId="urn:microsoft.com/office/officeart/2009/3/layout/IncreasingArrowsProcess"/>
    <dgm:cxn modelId="{D47CEEB5-393B-46B7-B70F-14967B9044C9}" type="presParOf" srcId="{9354AD1E-F59D-417D-9319-82F7C5FA25BA}" destId="{5D7DE862-FCB6-4DF8-806E-F41CD5C3601E}" srcOrd="5" destOrd="0" presId="urn:microsoft.com/office/officeart/2009/3/layout/IncreasingArrows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017885-2B86-4D33-9591-6783BC2D924F}">
      <dsp:nvSpPr>
        <dsp:cNvPr id="0" name=""/>
        <dsp:cNvSpPr/>
      </dsp:nvSpPr>
      <dsp:spPr>
        <a:xfrm>
          <a:off x="39667" y="0"/>
          <a:ext cx="7231130" cy="1697337"/>
        </a:xfrm>
        <a:prstGeom prst="rightArrow">
          <a:avLst>
            <a:gd name="adj1" fmla="val 5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254000" bIns="167184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b="1" kern="1200" dirty="0"/>
            <a:t>Novos Arrendamentos</a:t>
          </a:r>
          <a:endParaRPr lang="en-US" sz="2400" b="1" kern="1200" dirty="0"/>
        </a:p>
      </dsp:txBody>
      <dsp:txXfrm>
        <a:off x="39667" y="424334"/>
        <a:ext cx="6806796" cy="848669"/>
      </dsp:txXfrm>
    </dsp:sp>
    <dsp:sp modelId="{970719E2-0B24-4E38-874A-A201018D330C}">
      <dsp:nvSpPr>
        <dsp:cNvPr id="0" name=""/>
        <dsp:cNvSpPr/>
      </dsp:nvSpPr>
      <dsp:spPr>
        <a:xfrm>
          <a:off x="56555" y="935974"/>
          <a:ext cx="2277233" cy="230295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1440" rIns="72000" bIns="9144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>
              <a:solidFill>
                <a:schemeClr val="accent4">
                  <a:lumMod val="75000"/>
                </a:schemeClr>
              </a:solidFill>
            </a:rPr>
            <a:t>R$ </a:t>
          </a:r>
          <a:r>
            <a:rPr lang="pt-BR" sz="6000" b="1" kern="1200" dirty="0">
              <a:solidFill>
                <a:schemeClr val="accent4">
                  <a:lumMod val="75000"/>
                </a:schemeClr>
              </a:solidFill>
            </a:rPr>
            <a:t>28</a:t>
          </a:r>
          <a:r>
            <a:rPr lang="pt-BR" sz="2400" b="1" kern="1200" dirty="0">
              <a:solidFill>
                <a:schemeClr val="accent4">
                  <a:lumMod val="75000"/>
                </a:schemeClr>
              </a:solidFill>
            </a:rPr>
            <a:t> </a:t>
          </a:r>
          <a:r>
            <a:rPr lang="pt-BR" sz="2400" kern="1200" dirty="0">
              <a:solidFill>
                <a:schemeClr val="accent4">
                  <a:lumMod val="75000"/>
                </a:schemeClr>
              </a:solidFill>
            </a:rPr>
            <a:t>Bi</a:t>
          </a:r>
          <a:endParaRPr lang="en-US" sz="2400" kern="1200" dirty="0">
            <a:solidFill>
              <a:schemeClr val="accent4">
                <a:lumMod val="75000"/>
              </a:schemeClr>
            </a:solidFill>
          </a:endParaRPr>
        </a:p>
      </dsp:txBody>
      <dsp:txXfrm>
        <a:off x="56555" y="935974"/>
        <a:ext cx="2277233" cy="2302953"/>
      </dsp:txXfrm>
    </dsp:sp>
    <dsp:sp modelId="{2A9BA12D-0BE9-4384-8430-E7CAC501919D}">
      <dsp:nvSpPr>
        <dsp:cNvPr id="0" name=""/>
        <dsp:cNvSpPr/>
      </dsp:nvSpPr>
      <dsp:spPr>
        <a:xfrm>
          <a:off x="2274332" y="579265"/>
          <a:ext cx="4998738" cy="1428147"/>
        </a:xfrm>
        <a:prstGeom prst="rightArrow">
          <a:avLst>
            <a:gd name="adj1" fmla="val 50000"/>
            <a:gd name="adj2" fmla="val 50000"/>
          </a:avLst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254000" bIns="167184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b="1" kern="1200" dirty="0"/>
            <a:t>Arrendamentos Vigentes</a:t>
          </a:r>
          <a:endParaRPr lang="en-US" sz="2400" b="1" kern="1200" dirty="0"/>
        </a:p>
      </dsp:txBody>
      <dsp:txXfrm>
        <a:off x="2274332" y="936302"/>
        <a:ext cx="4641701" cy="714073"/>
      </dsp:txXfrm>
    </dsp:sp>
    <dsp:sp modelId="{3A769C0E-6EEF-4BD2-A7F0-5A4C78FB01FB}">
      <dsp:nvSpPr>
        <dsp:cNvPr id="0" name=""/>
        <dsp:cNvSpPr/>
      </dsp:nvSpPr>
      <dsp:spPr>
        <a:xfrm>
          <a:off x="2278242" y="1642224"/>
          <a:ext cx="2051307" cy="202871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rgbClr val="00B05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1440" rIns="91440" bIns="9144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>
              <a:solidFill>
                <a:srgbClr val="00B050"/>
              </a:solidFill>
            </a:rPr>
            <a:t>R$  </a:t>
          </a:r>
          <a:r>
            <a:rPr lang="pt-BR" sz="4800" b="1" kern="1200" dirty="0">
              <a:solidFill>
                <a:srgbClr val="00B050"/>
              </a:solidFill>
            </a:rPr>
            <a:t>20,5</a:t>
          </a:r>
          <a:r>
            <a:rPr lang="pt-BR" sz="2400" kern="1200" dirty="0">
              <a:solidFill>
                <a:srgbClr val="00B050"/>
              </a:solidFill>
            </a:rPr>
            <a:t> Bi</a:t>
          </a:r>
          <a:endParaRPr lang="en-US" sz="2400" kern="1200" dirty="0">
            <a:solidFill>
              <a:srgbClr val="00B050"/>
            </a:solidFill>
          </a:endParaRPr>
        </a:p>
      </dsp:txBody>
      <dsp:txXfrm>
        <a:off x="2278242" y="1642224"/>
        <a:ext cx="2051307" cy="2028712"/>
      </dsp:txXfrm>
    </dsp:sp>
    <dsp:sp modelId="{E26130F9-2AA8-441F-A5F2-44422F254DD5}">
      <dsp:nvSpPr>
        <dsp:cNvPr id="0" name=""/>
        <dsp:cNvSpPr/>
      </dsp:nvSpPr>
      <dsp:spPr>
        <a:xfrm>
          <a:off x="4237200" y="1238742"/>
          <a:ext cx="3110964" cy="1697947"/>
        </a:xfrm>
        <a:prstGeom prst="rightArrow">
          <a:avLst>
            <a:gd name="adj1" fmla="val 50000"/>
            <a:gd name="adj2" fmla="val 50000"/>
          </a:avLst>
        </a:prstGeom>
        <a:solidFill>
          <a:srgbClr val="0070C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144000" bIns="167184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b="1" kern="1200" dirty="0"/>
            <a:t>TUP previstos e alterações </a:t>
          </a:r>
          <a:endParaRPr lang="en-US" sz="2400" b="1" kern="1200" dirty="0"/>
        </a:p>
      </dsp:txBody>
      <dsp:txXfrm>
        <a:off x="4237200" y="1663229"/>
        <a:ext cx="2686477" cy="848973"/>
      </dsp:txXfrm>
    </dsp:sp>
    <dsp:sp modelId="{5D7DE862-FCB6-4DF8-806E-F41CD5C3601E}">
      <dsp:nvSpPr>
        <dsp:cNvPr id="0" name=""/>
        <dsp:cNvSpPr/>
      </dsp:nvSpPr>
      <dsp:spPr>
        <a:xfrm>
          <a:off x="4264059" y="2460305"/>
          <a:ext cx="2227188" cy="207086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>
              <a:solidFill>
                <a:srgbClr val="0070C0"/>
              </a:solidFill>
            </a:rPr>
            <a:t>R$</a:t>
          </a:r>
          <a:r>
            <a:rPr lang="pt-BR" sz="4400" b="1" kern="1200" dirty="0">
              <a:solidFill>
                <a:srgbClr val="0070C0"/>
              </a:solidFill>
            </a:rPr>
            <a:t>48,2</a:t>
          </a:r>
          <a:r>
            <a:rPr lang="pt-BR" sz="4400" kern="1200" dirty="0">
              <a:solidFill>
                <a:srgbClr val="0070C0"/>
              </a:solidFill>
            </a:rPr>
            <a:t> </a:t>
          </a:r>
          <a:r>
            <a:rPr lang="pt-BR" sz="3600" kern="1200" dirty="0">
              <a:solidFill>
                <a:srgbClr val="0070C0"/>
              </a:solidFill>
            </a:rPr>
            <a:t>Bi</a:t>
          </a:r>
          <a:endParaRPr lang="en-US" sz="4400" kern="1200" dirty="0">
            <a:solidFill>
              <a:srgbClr val="0070C0"/>
            </a:solidFill>
          </a:endParaRPr>
        </a:p>
      </dsp:txBody>
      <dsp:txXfrm>
        <a:off x="4264059" y="2460305"/>
        <a:ext cx="2227188" cy="207086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IncreasingArrowsProcess">
  <dgm:title val=""/>
  <dgm:desc val=""/>
  <dgm:catLst>
    <dgm:cat type="process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 val="5"/>
      <dgm:chPref val="5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axis="ch ch" ptType="node node" func="cnt" op="equ" val="0">
            <dgm:alg type="composite">
              <dgm:param type="ar" val="6.8662"/>
            </dgm:alg>
            <dgm:choose name="Name5">
              <dgm:if name="Name6" func="var" arg="dir" op="equ" val="norm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if>
              <dgm:else name="Name7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else>
            </dgm:choose>
          </dgm:if>
          <dgm:else name="Name8">
            <dgm:alg type="composite">
              <dgm:param type="ar" val="1.9864"/>
            </dgm:alg>
            <dgm:choose name="Name9">
              <dgm:if name="Name1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if>
              <dgm:else name="Name1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.076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axis="ch ch" ptType="node node" func="cnt" op="equ" val="0">
            <dgm:alg type="composite">
              <dgm:param type="ar" val="5.1498"/>
            </dgm:alg>
            <dgm:choose name="Name15">
              <dgm:if name="Name1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.462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if>
              <dgm:else name="Name1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else>
            </dgm:choose>
          </dgm:if>
          <dgm:else name="Name18">
            <dgm:alg type="composite">
              <dgm:param type="ar" val="2.0563"/>
            </dgm:alg>
            <dgm:choose name="Name19">
              <dgm:if name="Name2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.462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462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if>
              <dgm:else name="Name2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.538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076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axis="ch ch" ptType="node node" func="cnt" op="equ" val="0">
            <dgm:alg type="composite">
              <dgm:param type="ar" val="4.1198"/>
            </dgm:alg>
            <dgm:choose name="Name25">
              <dgm:if name="Name2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.308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.616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if>
              <dgm:else name="Name2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else>
            </dgm:choose>
          </dgm:if>
          <dgm:else name="Name28">
            <dgm:alg type="composite">
              <dgm:param type="ar" val="2.0702"/>
            </dgm:alg>
            <dgm:choose name="Name29">
              <dgm:if name="Name3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08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61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.308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.616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if>
              <dgm:else name="Name3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.692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84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07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axis="ch ch" ptType="node node" func="cnt" op="equ" val="0">
            <dgm:alg type="composite">
              <dgm:param type="ar" val="3.435"/>
            </dgm:alg>
            <dgm:choose name="Name35">
              <dgm:if name="Name3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.2305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.461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.6915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if>
              <dgm:else name="Name3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else>
            </dgm:choose>
          </dgm:if>
          <dgm:else name="Name38">
            <dgm:alg type="composite">
              <dgm:param type="ar" val="1.9377"/>
            </dgm:alg>
            <dgm:choose name="Name39">
              <dgm:if name="Name4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2305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461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6915"/>
                  <dgm:constr type="t" for="ch" forName="childText4" refType="h" fact="0.5"/>
                  <dgm:constr type="w" for="ch" forName="childText4" refType="w" fact="0.232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.2305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.461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.6915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if>
              <dgm:else name="Name4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.7695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539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3085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076"/>
                  <dgm:constr type="t" for="ch" forName="childText4" refType="h" fact="0.5"/>
                  <dgm:constr type="w" for="ch" forName="childText4" refType="w" fact="0.234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else>
            </dgm:choose>
          </dgm:else>
        </dgm:choose>
      </dgm:if>
      <dgm:else name="Name42">
        <dgm:choose name="Name43">
          <dgm:if name="Name44" axis="ch ch" ptType="node node" func="cnt" op="equ" val="0">
            <dgm:alg type="composite">
              <dgm:param type="ar" val="2.9463"/>
            </dgm:alg>
            <dgm:choose name="Name45">
              <dgm:if name="Name4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.1848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.3696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.5545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.7393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if>
              <dgm:else name="Name4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else>
            </dgm:choose>
          </dgm:if>
          <dgm:else name="Name48">
            <dgm:alg type="composite">
              <dgm:param type="ar" val="1.7837"/>
            </dgm:alg>
            <dgm:choose name="Name49">
              <dgm:if name="Name5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1848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3696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5545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7393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.1848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.3696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.5545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.7393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if>
              <dgm:else name="Name5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.81518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63036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44554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26072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0759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else>
            </dgm:choose>
          </dgm:else>
        </dgm:choose>
      </dgm:else>
    </dgm:choose>
    <dgm:forEach name="Name52" axis="ch" ptType="node" cnt="1">
      <dgm:layoutNode name="parentText1" styleLbl="node1">
        <dgm:varLst>
          <dgm:chMax/>
          <dgm:chPref val="3"/>
          <dgm:bulletEnabled val="1"/>
        </dgm:varLst>
        <dgm:choose name="Name53">
          <dgm:if name="Name54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55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56">
        <dgm:if name="Name57" axis="ch" ptType="node" func="cnt" op="gte" val="1">
          <dgm:layoutNode name="childText1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8"/>
      </dgm:choose>
    </dgm:forEach>
    <dgm:forEach name="Name59" axis="ch" ptType="node" st="2" cnt="1">
      <dgm:layoutNode name="parentText2" styleLbl="node1">
        <dgm:varLst>
          <dgm:chMax/>
          <dgm:chPref val="3"/>
          <dgm:bulletEnabled val="1"/>
        </dgm:varLst>
        <dgm:choose name="Name60">
          <dgm:if name="Name61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2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63">
        <dgm:if name="Name64" axis="ch" ptType="node" func="cnt" op="gte" val="1">
          <dgm:layoutNode name="childText2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5"/>
      </dgm:choose>
    </dgm:forEach>
    <dgm:forEach name="Name66" axis="ch" ptType="node" st="3" cnt="1">
      <dgm:layoutNode name="parentText3" styleLbl="node1">
        <dgm:varLst>
          <dgm:chMax/>
          <dgm:chPref val="3"/>
          <dgm:bulletEnabled val="1"/>
        </dgm:varLst>
        <dgm:choose name="Name67">
          <dgm:if name="Name68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9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0">
        <dgm:if name="Name71" axis="ch" ptType="node" func="cnt" op="gte" val="1">
          <dgm:layoutNode name="childText3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</dgm:forEach>
    <dgm:forEach name="Name73" axis="ch" ptType="node" st="4" cnt="1">
      <dgm:layoutNode name="parentText4" styleLbl="node1">
        <dgm:varLst>
          <dgm:chMax/>
          <dgm:chPref val="3"/>
          <dgm:bulletEnabled val="1"/>
        </dgm:varLst>
        <dgm:choose name="Name74">
          <dgm:if name="Name75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76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7">
        <dgm:if name="Name78" axis="ch" ptType="node" func="cnt" op="gte" val="1">
          <dgm:layoutNode name="childText4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9"/>
      </dgm:choose>
    </dgm:forEach>
    <dgm:forEach name="Name80" axis="ch" ptType="node" st="5" cnt="1">
      <dgm:layoutNode name="parentText5" styleLbl="node1">
        <dgm:varLst>
          <dgm:chMax/>
          <dgm:chPref val="3"/>
          <dgm:bulletEnabled val="1"/>
        </dgm:varLst>
        <dgm:choose name="Name81">
          <dgm:if name="Name82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83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84">
        <dgm:if name="Name85" axis="ch" ptType="node" func="cnt" op="gte" val="1">
          <dgm:layoutNode name="childText5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B4786F-05AF-41BE-AF15-588A68A413CA}" type="datetimeFigureOut">
              <a:rPr lang="pt-BR" smtClean="0"/>
              <a:t>22/09/2025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88D564-ED6F-4937-B96D-99AAF240DA3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491464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88D564-ED6F-4937-B96D-99AAF240DA37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016004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9A7046-5664-BB43-1BE5-99FA2E9C2C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2443BE4-31E8-57EF-76F7-54C52E39C5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767AC94-F65B-4011-203C-C98231AE3D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3ED0A-9C4C-D047-B039-005F4F20BBC5}" type="datetimeFigureOut">
              <a:rPr lang="pt-BR" smtClean="0"/>
              <a:t>22/09/2025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6B801DC-3025-4EA9-CB82-F2B2AD6E3D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BCC5236-B048-8FBF-F264-A0CC8C9D8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52242-B9D8-9741-8B10-EB2CCE99599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800132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0CB1E9-2FD0-59B5-3B47-187FEC650E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A7D0D0E-9ACA-1DB6-534F-46106340D3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87D7AE1-5464-C094-3167-A925BF0A79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3ED0A-9C4C-D047-B039-005F4F20BBC5}" type="datetimeFigureOut">
              <a:rPr lang="pt-BR" smtClean="0"/>
              <a:t>22/09/2025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D94C861-4760-9F49-158B-CE292389FA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19B7419-6A6D-83BE-EBDC-14D4D57CB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52242-B9D8-9741-8B10-EB2CCE99599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924379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703A39-9901-6664-59B3-894E923FC3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48A088A-1502-8506-B3FD-7F3870D236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13AA301-9BD2-8031-9F96-79316E9949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3ED0A-9C4C-D047-B039-005F4F20BBC5}" type="datetimeFigureOut">
              <a:rPr lang="pt-BR" smtClean="0"/>
              <a:t>22/09/2025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AA1BA70-9B6B-A7EE-1D8A-E4E1073DA0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93FCBE9-5485-4DDB-3167-C689A0640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52242-B9D8-9741-8B10-EB2CCE99599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883207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D4FF78-0A33-8C46-36AB-20F05867E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3E30E8F-908D-C6AF-D978-CF488A8BEE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D43EA893-BC7C-5485-902F-2A6FC1006A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84C5779-9BD1-910B-A5B2-C66B9E959D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3ED0A-9C4C-D047-B039-005F4F20BBC5}" type="datetimeFigureOut">
              <a:rPr lang="pt-BR" smtClean="0"/>
              <a:t>22/09/2025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7A633D1-62E8-5D01-FBB9-49E4676CD7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C9413B9-FC3A-1592-8B0A-795B3507E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52242-B9D8-9741-8B10-EB2CCE99599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60844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261522-5E65-5C7D-AD0D-8D95BE6AC7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EA7BD07-6616-C7F9-E65E-1DC4A66DEA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6CBF576-9AC7-F19E-EDD6-CBC6464BC2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241BF74F-63D3-3D61-3579-100863552A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6EBFE83A-FCCF-0746-0CC9-CED4D842A6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92207726-D968-211F-A814-8294E6F880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3ED0A-9C4C-D047-B039-005F4F20BBC5}" type="datetimeFigureOut">
              <a:rPr lang="pt-BR" smtClean="0"/>
              <a:t>22/09/2025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9396FBD9-2019-0555-65DA-5274B6254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77DEE245-0F71-6ACE-D61E-E2454FA6DD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52242-B9D8-9741-8B10-EB2CCE99599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840119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E4915C-215D-A46E-36FD-ABDF0396B2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0A8F735-B0C7-C251-DBDD-7205933F52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3ED0A-9C4C-D047-B039-005F4F20BBC5}" type="datetimeFigureOut">
              <a:rPr lang="pt-BR" smtClean="0"/>
              <a:t>22/09/2025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7666FB45-2473-6266-EA7F-DCB7E17C80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B1640A4C-B560-4CBB-A325-E763220CCC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52242-B9D8-9741-8B10-EB2CCE99599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058325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DEE41D0C-E808-6355-A8ED-27A7FA0DB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3ED0A-9C4C-D047-B039-005F4F20BBC5}" type="datetimeFigureOut">
              <a:rPr lang="pt-BR" smtClean="0"/>
              <a:t>22/09/2025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7E5E273C-30C6-3A4B-A204-795F99DE97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F2532517-4984-0BF8-E20F-DA66343845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52242-B9D8-9741-8B10-EB2CCE99599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650088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87D3E6-EC05-9BD6-04B5-0C1EB1B58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40DA567-833D-5449-5E08-0FCDC86AAC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F32379A-76E7-B31F-E5E9-71730961C0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C4EE1F7-9B08-856F-3469-62D04724B6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3ED0A-9C4C-D047-B039-005F4F20BBC5}" type="datetimeFigureOut">
              <a:rPr lang="pt-BR" smtClean="0"/>
              <a:t>22/09/2025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C39898E-3BCB-DFA4-6435-D0A65090DA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01EDBD1-D3C9-C8D3-D83B-FFBC16A9E0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52242-B9D8-9741-8B10-EB2CCE99599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143335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93F15B-BCD6-2512-DD81-3DB7C6B4E0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D830E448-4CA6-650E-15A9-709E43B9750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0457A29-EA86-C9B7-6FFB-0FE36A8B21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40B7E38-1695-1CB8-DF99-1BFBB74B50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3ED0A-9C4C-D047-B039-005F4F20BBC5}" type="datetimeFigureOut">
              <a:rPr lang="pt-BR" smtClean="0"/>
              <a:t>22/09/2025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41BE21B-A627-9FFA-BA9C-82B6D54AFA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5E9854E-EAF2-E07B-10AD-46DEBDAF04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52242-B9D8-9741-8B10-EB2CCE99599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707887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52173F-E865-365D-7F75-27B6DCBB1C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A04EC32D-A888-9E10-379D-9871263BC3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4E47F09-8342-C932-4171-8A4A590DD3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3ED0A-9C4C-D047-B039-005F4F20BBC5}" type="datetimeFigureOut">
              <a:rPr lang="pt-BR" smtClean="0"/>
              <a:t>22/09/2025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BF43DF8-0F92-99C9-5E15-8240F1FC94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D6060C4-7AEE-A18E-ACD1-B342669F65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52242-B9D8-9741-8B10-EB2CCE99599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543579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24676E6-7FBA-DF6D-A75B-9B4D8102414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42B5A92A-4026-2D7D-F7AC-EEF6F492C2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EE898B0-ECD5-BCB3-4380-D7F41C4238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3ED0A-9C4C-D047-B039-005F4F20BBC5}" type="datetimeFigureOut">
              <a:rPr lang="pt-BR" smtClean="0"/>
              <a:t>22/09/2025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3C96F4B-A688-9DA2-2ECD-390A37AF36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55C8CB9-82BF-E34F-F0C0-42A3E62504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52242-B9D8-9741-8B10-EB2CCE99599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20143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36F34B3C-9190-BB7D-E335-9D3728654F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20CA441-A68E-6D76-0A5C-1B3E290871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56D368D-C539-9C5A-C7BD-9B05A72F3B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8A3ED0A-9C4C-D047-B039-005F4F20BBC5}" type="datetimeFigureOut">
              <a:rPr lang="pt-BR" smtClean="0"/>
              <a:t>22/09/2025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FED22C1-8A78-36E0-7E52-C3F53F9536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DD4B0FD-E140-DF4D-FCDD-22E7B9215C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9752242-B9D8-9741-8B10-EB2CCE99599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43950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sv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emf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2.emf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jpeg"/><Relationship Id="rId5" Type="http://schemas.microsoft.com/office/2007/relationships/hdphoto" Target="../media/hdphoto1.wdp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emf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4BAE1CBB-BEB6-FEA5-9F79-2A88BB1DC490}"/>
              </a:ext>
            </a:extLst>
          </p:cNvPr>
          <p:cNvSpPr txBox="1"/>
          <p:nvPr/>
        </p:nvSpPr>
        <p:spPr>
          <a:xfrm>
            <a:off x="5598160" y="3954509"/>
            <a:ext cx="615696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6000" b="1" dirty="0">
                <a:latin typeface="Calibri" panose="020F0502020204030204" pitchFamily="34" charset="0"/>
                <a:cs typeface="Calibri" panose="020F0502020204030204" pitchFamily="34" charset="0"/>
              </a:rPr>
              <a:t>Investimentos em Infraestrutura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7E1FBD31-6463-65B9-94CE-2E8B216F4475}"/>
              </a:ext>
            </a:extLst>
          </p:cNvPr>
          <p:cNvSpPr txBox="1"/>
          <p:nvPr/>
        </p:nvSpPr>
        <p:spPr>
          <a:xfrm>
            <a:off x="994032" y="5324115"/>
            <a:ext cx="501052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latin typeface="Calibri" panose="020F0502020204030204" pitchFamily="34" charset="0"/>
                <a:cs typeface="Calibri" panose="020F0502020204030204" pitchFamily="34" charset="0"/>
              </a:rPr>
              <a:t>Julio Dias</a:t>
            </a:r>
          </a:p>
          <a:p>
            <a:r>
              <a:rPr lang="pt-BR" sz="2000" b="1" dirty="0">
                <a:latin typeface="Calibri" panose="020F0502020204030204" pitchFamily="34" charset="0"/>
                <a:cs typeface="Calibri" panose="020F0502020204030204" pitchFamily="34" charset="0"/>
              </a:rPr>
              <a:t>Diretor de Portos Substituto</a:t>
            </a:r>
          </a:p>
          <a:p>
            <a:r>
              <a:rPr lang="pt-BR" sz="2000" b="1" dirty="0">
                <a:latin typeface="Calibri" panose="020F0502020204030204" pitchFamily="34" charset="0"/>
                <a:cs typeface="Calibri" panose="020F0502020204030204" pitchFamily="34" charset="0"/>
              </a:rPr>
              <a:t>Secretaria Nacional de Portos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6C1B7684-B973-516D-486F-12D61C80C1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1449" y="5986430"/>
            <a:ext cx="2893671" cy="684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13362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F15DB68-0EEE-8F70-9164-7713CFFA57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C2123DF7-6EFC-165E-9A07-59A8D2FD33A3}"/>
              </a:ext>
            </a:extLst>
          </p:cNvPr>
          <p:cNvSpPr txBox="1"/>
          <p:nvPr/>
        </p:nvSpPr>
        <p:spPr>
          <a:xfrm>
            <a:off x="6625263" y="424687"/>
            <a:ext cx="5470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latin typeface="Calibri" panose="020F0502020204030204" pitchFamily="34" charset="0"/>
                <a:cs typeface="Calibri" panose="020F0502020204030204" pitchFamily="34" charset="0"/>
              </a:rPr>
              <a:t>Sistema Portuário Nacional</a:t>
            </a:r>
          </a:p>
        </p:txBody>
      </p:sp>
      <p:grpSp>
        <p:nvGrpSpPr>
          <p:cNvPr id="49" name="Agrupar 48">
            <a:extLst>
              <a:ext uri="{FF2B5EF4-FFF2-40B4-BE49-F238E27FC236}">
                <a16:creationId xmlns:a16="http://schemas.microsoft.com/office/drawing/2014/main" id="{32532A6A-1DAF-04DD-7D96-8A5347D10D0A}"/>
              </a:ext>
            </a:extLst>
          </p:cNvPr>
          <p:cNvGrpSpPr/>
          <p:nvPr/>
        </p:nvGrpSpPr>
        <p:grpSpPr>
          <a:xfrm>
            <a:off x="6608919" y="1106364"/>
            <a:ext cx="5928367" cy="5443663"/>
            <a:chOff x="6338339" y="1115512"/>
            <a:chExt cx="5928367" cy="5443663"/>
          </a:xfrm>
        </p:grpSpPr>
        <p:grpSp>
          <p:nvGrpSpPr>
            <p:cNvPr id="8" name="Agrupar 7">
              <a:extLst>
                <a:ext uri="{FF2B5EF4-FFF2-40B4-BE49-F238E27FC236}">
                  <a16:creationId xmlns:a16="http://schemas.microsoft.com/office/drawing/2014/main" id="{A6FC6AE7-D499-6E77-5D27-4DCCCB15EF8A}"/>
                </a:ext>
              </a:extLst>
            </p:cNvPr>
            <p:cNvGrpSpPr/>
            <p:nvPr/>
          </p:nvGrpSpPr>
          <p:grpSpPr>
            <a:xfrm>
              <a:off x="6338339" y="1263944"/>
              <a:ext cx="329175" cy="329175"/>
              <a:chOff x="7359554" y="364384"/>
              <a:chExt cx="646090" cy="646090"/>
            </a:xfrm>
          </p:grpSpPr>
          <p:sp>
            <p:nvSpPr>
              <p:cNvPr id="9" name="Elipse 8">
                <a:extLst>
                  <a:ext uri="{FF2B5EF4-FFF2-40B4-BE49-F238E27FC236}">
                    <a16:creationId xmlns:a16="http://schemas.microsoft.com/office/drawing/2014/main" id="{AFC9B170-7822-CABB-05C3-0E5E0AF313EA}"/>
                  </a:ext>
                </a:extLst>
              </p:cNvPr>
              <p:cNvSpPr/>
              <p:nvPr/>
            </p:nvSpPr>
            <p:spPr>
              <a:xfrm>
                <a:off x="7359554" y="364384"/>
                <a:ext cx="646090" cy="646090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" name="Elipse 9">
                <a:extLst>
                  <a:ext uri="{FF2B5EF4-FFF2-40B4-BE49-F238E27FC236}">
                    <a16:creationId xmlns:a16="http://schemas.microsoft.com/office/drawing/2014/main" id="{36DF77A3-3EF0-9CC0-0838-7D1C698B47C8}"/>
                  </a:ext>
                </a:extLst>
              </p:cNvPr>
              <p:cNvSpPr/>
              <p:nvPr/>
            </p:nvSpPr>
            <p:spPr>
              <a:xfrm>
                <a:off x="7465260" y="461314"/>
                <a:ext cx="452229" cy="452229"/>
              </a:xfrm>
              <a:prstGeom prst="ellipse">
                <a:avLst/>
              </a:prstGeom>
              <a:solidFill>
                <a:srgbClr val="27FD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" name="Elipse 10">
                <a:extLst>
                  <a:ext uri="{FF2B5EF4-FFF2-40B4-BE49-F238E27FC236}">
                    <a16:creationId xmlns:a16="http://schemas.microsoft.com/office/drawing/2014/main" id="{05DAFCBE-D9D8-EC33-6962-7A4C067F27C6}"/>
                  </a:ext>
                </a:extLst>
              </p:cNvPr>
              <p:cNvSpPr/>
              <p:nvPr/>
            </p:nvSpPr>
            <p:spPr>
              <a:xfrm>
                <a:off x="7545839" y="541893"/>
                <a:ext cx="291069" cy="291069"/>
              </a:xfrm>
              <a:prstGeom prst="ellipse">
                <a:avLst/>
              </a:prstGeom>
              <a:solidFill>
                <a:srgbClr val="241BA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2" name="Google Shape;8165;p83">
              <a:extLst>
                <a:ext uri="{FF2B5EF4-FFF2-40B4-BE49-F238E27FC236}">
                  <a16:creationId xmlns:a16="http://schemas.microsoft.com/office/drawing/2014/main" id="{0399DF91-8F09-097B-30AE-3E3D9F54B4C1}"/>
                </a:ext>
              </a:extLst>
            </p:cNvPr>
            <p:cNvSpPr txBox="1"/>
            <p:nvPr/>
          </p:nvSpPr>
          <p:spPr>
            <a:xfrm flipH="1">
              <a:off x="6721369" y="1115512"/>
              <a:ext cx="5470630" cy="5735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rtl="0">
                <a:spcBef>
                  <a:spcPts val="0"/>
                </a:spcBef>
                <a:buNone/>
              </a:pPr>
              <a:r>
                <a:rPr lang="en-GB" sz="3200" dirty="0">
                  <a:solidFill>
                    <a:srgbClr val="002060"/>
                  </a:solidFill>
                  <a:latin typeface="Poppins Medium" panose="00000600000000000000" pitchFamily="2" charset="0"/>
                  <a:cs typeface="Poppins Medium" panose="00000600000000000000" pitchFamily="2" charset="0"/>
                </a:rPr>
                <a:t>7.408</a:t>
              </a:r>
              <a:r>
                <a:rPr lang="en-GB" dirty="0">
                  <a:solidFill>
                    <a:srgbClr val="002060"/>
                  </a:solidFill>
                  <a:latin typeface="Poppins Medium" panose="00000600000000000000" pitchFamily="2" charset="0"/>
                  <a:cs typeface="Poppins Medium" panose="00000600000000000000" pitchFamily="2" charset="0"/>
                </a:rPr>
                <a:t> km – Costa Brasileira</a:t>
              </a:r>
            </a:p>
          </p:txBody>
        </p:sp>
        <p:sp>
          <p:nvSpPr>
            <p:cNvPr id="13" name="Google Shape;8165;p83">
              <a:extLst>
                <a:ext uri="{FF2B5EF4-FFF2-40B4-BE49-F238E27FC236}">
                  <a16:creationId xmlns:a16="http://schemas.microsoft.com/office/drawing/2014/main" id="{C7372B1A-30A3-FE2E-3FD1-AD4E57EC449B}"/>
                </a:ext>
              </a:extLst>
            </p:cNvPr>
            <p:cNvSpPr txBox="1"/>
            <p:nvPr/>
          </p:nvSpPr>
          <p:spPr>
            <a:xfrm flipH="1">
              <a:off x="6721369" y="1908543"/>
              <a:ext cx="4552103" cy="65213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rtl="0">
                <a:spcBef>
                  <a:spcPts val="0"/>
                </a:spcBef>
                <a:buNone/>
              </a:pPr>
              <a:r>
                <a:rPr lang="en-GB" sz="3200" dirty="0">
                  <a:solidFill>
                    <a:srgbClr val="002060"/>
                  </a:solidFill>
                  <a:latin typeface="Poppins Medium" panose="00000600000000000000" pitchFamily="2" charset="0"/>
                  <a:cs typeface="Poppins Medium" panose="00000600000000000000" pitchFamily="2" charset="0"/>
                </a:rPr>
                <a:t>19.167</a:t>
              </a:r>
              <a:r>
                <a:rPr lang="en-GB" dirty="0">
                  <a:solidFill>
                    <a:srgbClr val="002060"/>
                  </a:solidFill>
                  <a:latin typeface="Poppins Medium" panose="00000600000000000000" pitchFamily="2" charset="0"/>
                  <a:cs typeface="Poppins Medium" panose="00000600000000000000" pitchFamily="2" charset="0"/>
                </a:rPr>
                <a:t> km – </a:t>
              </a:r>
              <a:r>
                <a:rPr lang="en-GB" dirty="0" err="1">
                  <a:solidFill>
                    <a:srgbClr val="002060"/>
                  </a:solidFill>
                  <a:latin typeface="Poppins Medium" panose="00000600000000000000" pitchFamily="2" charset="0"/>
                  <a:cs typeface="Poppins Medium" panose="00000600000000000000" pitchFamily="2" charset="0"/>
                </a:rPr>
                <a:t>Hidrovias</a:t>
              </a:r>
              <a:r>
                <a:rPr lang="en-GB" dirty="0">
                  <a:solidFill>
                    <a:srgbClr val="002060"/>
                  </a:solidFill>
                  <a:latin typeface="Poppins Medium" panose="00000600000000000000" pitchFamily="2" charset="0"/>
                  <a:cs typeface="Poppins Medium" panose="00000600000000000000" pitchFamily="2" charset="0"/>
                </a:rPr>
                <a:t> </a:t>
              </a:r>
              <a:r>
                <a:rPr lang="en-GB" dirty="0" err="1">
                  <a:solidFill>
                    <a:srgbClr val="002060"/>
                  </a:solidFill>
                  <a:latin typeface="Poppins Medium" panose="00000600000000000000" pitchFamily="2" charset="0"/>
                  <a:cs typeface="Poppins Medium" panose="00000600000000000000" pitchFamily="2" charset="0"/>
                </a:rPr>
                <a:t>Navegáveis</a:t>
              </a:r>
              <a:endParaRPr lang="en-GB" dirty="0">
                <a:solidFill>
                  <a:srgbClr val="002060"/>
                </a:solidFill>
                <a:latin typeface="Poppins Medium" panose="00000600000000000000" pitchFamily="2" charset="0"/>
                <a:cs typeface="Poppins Medium" panose="00000600000000000000" pitchFamily="2" charset="0"/>
              </a:endParaRPr>
            </a:p>
          </p:txBody>
        </p:sp>
        <p:sp>
          <p:nvSpPr>
            <p:cNvPr id="14" name="Google Shape;8165;p83">
              <a:extLst>
                <a:ext uri="{FF2B5EF4-FFF2-40B4-BE49-F238E27FC236}">
                  <a16:creationId xmlns:a16="http://schemas.microsoft.com/office/drawing/2014/main" id="{F0F0053E-5AC3-89D4-0A3B-3B314D79905C}"/>
                </a:ext>
              </a:extLst>
            </p:cNvPr>
            <p:cNvSpPr txBox="1"/>
            <p:nvPr/>
          </p:nvSpPr>
          <p:spPr>
            <a:xfrm flipH="1">
              <a:off x="6721369" y="2701572"/>
              <a:ext cx="4087815" cy="5947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lvl="0"/>
              <a:r>
                <a:rPr lang="en-GB" sz="3200" dirty="0">
                  <a:solidFill>
                    <a:srgbClr val="002060"/>
                  </a:solidFill>
                  <a:latin typeface="Poppins Medium" panose="00000600000000000000" pitchFamily="2" charset="0"/>
                  <a:cs typeface="Poppins Medium" panose="00000600000000000000" pitchFamily="2" charset="0"/>
                </a:rPr>
                <a:t>35</a:t>
              </a:r>
              <a:r>
                <a:rPr lang="en-GB" dirty="0">
                  <a:solidFill>
                    <a:srgbClr val="002060"/>
                  </a:solidFill>
                  <a:latin typeface="Poppins Medium" panose="00000600000000000000" pitchFamily="2" charset="0"/>
                  <a:cs typeface="Poppins Medium" panose="00000600000000000000" pitchFamily="2" charset="0"/>
                </a:rPr>
                <a:t> </a:t>
              </a:r>
              <a:r>
                <a:rPr lang="en-GB" dirty="0" err="1">
                  <a:solidFill>
                    <a:srgbClr val="002060"/>
                  </a:solidFill>
                  <a:latin typeface="Poppins Medium" panose="00000600000000000000" pitchFamily="2" charset="0"/>
                  <a:cs typeface="Poppins Medium" panose="00000600000000000000" pitchFamily="2" charset="0"/>
                </a:rPr>
                <a:t>Portos</a:t>
              </a:r>
              <a:r>
                <a:rPr lang="en-GB" dirty="0">
                  <a:solidFill>
                    <a:srgbClr val="002060"/>
                  </a:solidFill>
                  <a:latin typeface="Poppins Medium" panose="00000600000000000000" pitchFamily="2" charset="0"/>
                  <a:cs typeface="Poppins Medium" panose="00000600000000000000" pitchFamily="2" charset="0"/>
                </a:rPr>
                <a:t> </a:t>
              </a:r>
              <a:r>
                <a:rPr lang="en-GB" dirty="0" err="1">
                  <a:solidFill>
                    <a:srgbClr val="002060"/>
                  </a:solidFill>
                  <a:latin typeface="Poppins Medium" panose="00000600000000000000" pitchFamily="2" charset="0"/>
                  <a:cs typeface="Poppins Medium" panose="00000600000000000000" pitchFamily="2" charset="0"/>
                </a:rPr>
                <a:t>Públicos</a:t>
              </a:r>
              <a:r>
                <a:rPr lang="en-GB" dirty="0">
                  <a:solidFill>
                    <a:srgbClr val="002060"/>
                  </a:solidFill>
                  <a:latin typeface="Poppins Medium" panose="00000600000000000000" pitchFamily="2" charset="0"/>
                  <a:cs typeface="Poppins Medium" panose="00000600000000000000" pitchFamily="2" charset="0"/>
                </a:rPr>
                <a:t> </a:t>
              </a:r>
              <a:r>
                <a:rPr lang="en-GB" dirty="0" err="1">
                  <a:solidFill>
                    <a:srgbClr val="002060"/>
                  </a:solidFill>
                  <a:latin typeface="Poppins Medium" panose="00000600000000000000" pitchFamily="2" charset="0"/>
                  <a:cs typeface="Poppins Medium" panose="00000600000000000000" pitchFamily="2" charset="0"/>
                </a:rPr>
                <a:t>Organizados</a:t>
              </a:r>
              <a:endParaRPr lang="en-GB" dirty="0">
                <a:solidFill>
                  <a:srgbClr val="002060"/>
                </a:solidFill>
                <a:latin typeface="Poppins Medium" panose="00000600000000000000" pitchFamily="2" charset="0"/>
                <a:cs typeface="Poppins Medium" panose="00000600000000000000" pitchFamily="2" charset="0"/>
              </a:endParaRPr>
            </a:p>
          </p:txBody>
        </p:sp>
        <p:sp>
          <p:nvSpPr>
            <p:cNvPr id="15" name="Google Shape;8165;p83">
              <a:extLst>
                <a:ext uri="{FF2B5EF4-FFF2-40B4-BE49-F238E27FC236}">
                  <a16:creationId xmlns:a16="http://schemas.microsoft.com/office/drawing/2014/main" id="{24B483D7-07FC-2CB9-6C9E-BFB8BACFE9D8}"/>
                </a:ext>
              </a:extLst>
            </p:cNvPr>
            <p:cNvSpPr txBox="1"/>
            <p:nvPr/>
          </p:nvSpPr>
          <p:spPr>
            <a:xfrm flipH="1">
              <a:off x="6721369" y="3494602"/>
              <a:ext cx="4586659" cy="6521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lvl="0"/>
              <a:r>
                <a:rPr lang="en-GB" sz="3200" dirty="0">
                  <a:solidFill>
                    <a:srgbClr val="002060"/>
                  </a:solidFill>
                  <a:latin typeface="Poppins Medium"/>
                  <a:cs typeface="Poppins Medium"/>
                </a:rPr>
                <a:t>267</a:t>
              </a:r>
              <a:r>
                <a:rPr lang="en-GB" dirty="0">
                  <a:solidFill>
                    <a:srgbClr val="002060"/>
                  </a:solidFill>
                  <a:latin typeface="Poppins Medium"/>
                  <a:cs typeface="Poppins Medium"/>
                </a:rPr>
                <a:t> </a:t>
              </a:r>
              <a:r>
                <a:rPr lang="en-GB" dirty="0" err="1">
                  <a:solidFill>
                    <a:srgbClr val="002060"/>
                  </a:solidFill>
                  <a:latin typeface="Poppins Medium"/>
                  <a:cs typeface="Poppins Medium"/>
                </a:rPr>
                <a:t>Terminais</a:t>
              </a:r>
              <a:r>
                <a:rPr lang="en-GB" dirty="0">
                  <a:solidFill>
                    <a:srgbClr val="002060"/>
                  </a:solidFill>
                  <a:latin typeface="Poppins Medium"/>
                  <a:cs typeface="Poppins Medium"/>
                </a:rPr>
                <a:t> Privados (carga)</a:t>
              </a:r>
            </a:p>
          </p:txBody>
        </p:sp>
        <p:sp>
          <p:nvSpPr>
            <p:cNvPr id="16" name="Google Shape;8165;p83">
              <a:extLst>
                <a:ext uri="{FF2B5EF4-FFF2-40B4-BE49-F238E27FC236}">
                  <a16:creationId xmlns:a16="http://schemas.microsoft.com/office/drawing/2014/main" id="{919597A9-F1E1-9035-7E9A-959F87EC499F}"/>
                </a:ext>
              </a:extLst>
            </p:cNvPr>
            <p:cNvSpPr txBox="1"/>
            <p:nvPr/>
          </p:nvSpPr>
          <p:spPr>
            <a:xfrm flipH="1">
              <a:off x="6721369" y="4287632"/>
              <a:ext cx="4789859" cy="6467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lvl="0"/>
              <a:r>
                <a:rPr lang="en-GB" sz="3200" dirty="0">
                  <a:solidFill>
                    <a:srgbClr val="002060"/>
                  </a:solidFill>
                  <a:latin typeface="Poppins Medium" panose="00000600000000000000" pitchFamily="2" charset="0"/>
                  <a:cs typeface="Poppins Medium" panose="00000600000000000000" pitchFamily="2" charset="0"/>
                </a:rPr>
                <a:t>11</a:t>
              </a:r>
              <a:r>
                <a:rPr lang="en-GB" dirty="0">
                  <a:solidFill>
                    <a:srgbClr val="002060"/>
                  </a:solidFill>
                  <a:latin typeface="Poppins Medium" panose="00000600000000000000" pitchFamily="2" charset="0"/>
                  <a:cs typeface="Poppins Medium" panose="00000600000000000000" pitchFamily="2" charset="0"/>
                </a:rPr>
                <a:t> </a:t>
              </a:r>
              <a:r>
                <a:rPr lang="en-GB" dirty="0" err="1">
                  <a:solidFill>
                    <a:srgbClr val="002060"/>
                  </a:solidFill>
                  <a:latin typeface="Poppins Medium" panose="00000600000000000000" pitchFamily="2" charset="0"/>
                  <a:cs typeface="Poppins Medium" panose="00000600000000000000" pitchFamily="2" charset="0"/>
                </a:rPr>
                <a:t>Terminais</a:t>
              </a:r>
              <a:r>
                <a:rPr lang="en-GB" dirty="0">
                  <a:solidFill>
                    <a:srgbClr val="002060"/>
                  </a:solidFill>
                  <a:latin typeface="Poppins Medium" panose="00000600000000000000" pitchFamily="2" charset="0"/>
                  <a:cs typeface="Poppins Medium" panose="00000600000000000000" pitchFamily="2" charset="0"/>
                </a:rPr>
                <a:t> de </a:t>
              </a:r>
              <a:r>
                <a:rPr lang="en-GB" dirty="0" err="1">
                  <a:solidFill>
                    <a:srgbClr val="002060"/>
                  </a:solidFill>
                  <a:latin typeface="Poppins Medium" panose="00000600000000000000" pitchFamily="2" charset="0"/>
                  <a:cs typeface="Poppins Medium" panose="00000600000000000000" pitchFamily="2" charset="0"/>
                </a:rPr>
                <a:t>Passageiros</a:t>
              </a:r>
              <a:r>
                <a:rPr lang="en-GB" dirty="0">
                  <a:solidFill>
                    <a:srgbClr val="002060"/>
                  </a:solidFill>
                  <a:latin typeface="Poppins Medium" panose="00000600000000000000" pitchFamily="2" charset="0"/>
                  <a:cs typeface="Poppins Medium" panose="00000600000000000000" pitchFamily="2" charset="0"/>
                </a:rPr>
                <a:t>/Cruzeiros</a:t>
              </a:r>
            </a:p>
          </p:txBody>
        </p:sp>
        <p:sp>
          <p:nvSpPr>
            <p:cNvPr id="17" name="Google Shape;8165;p83">
              <a:extLst>
                <a:ext uri="{FF2B5EF4-FFF2-40B4-BE49-F238E27FC236}">
                  <a16:creationId xmlns:a16="http://schemas.microsoft.com/office/drawing/2014/main" id="{D19FF110-39C5-FF39-AB1E-A13B1DA92207}"/>
                </a:ext>
              </a:extLst>
            </p:cNvPr>
            <p:cNvSpPr txBox="1"/>
            <p:nvPr/>
          </p:nvSpPr>
          <p:spPr>
            <a:xfrm flipH="1">
              <a:off x="6699457" y="5045667"/>
              <a:ext cx="5125855" cy="6152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lvl="0"/>
              <a:r>
                <a:rPr lang="en-GB" sz="3200" dirty="0">
                  <a:solidFill>
                    <a:srgbClr val="002060"/>
                  </a:solidFill>
                  <a:latin typeface="Poppins Medium" panose="00000600000000000000" pitchFamily="2" charset="0"/>
                  <a:cs typeface="Poppins Medium" panose="00000600000000000000" pitchFamily="2" charset="0"/>
                </a:rPr>
                <a:t>20</a:t>
              </a:r>
              <a:r>
                <a:rPr lang="en-GB" dirty="0">
                  <a:solidFill>
                    <a:srgbClr val="002060"/>
                  </a:solidFill>
                  <a:latin typeface="Poppins Medium" panose="00000600000000000000" pitchFamily="2" charset="0"/>
                  <a:cs typeface="Poppins Medium" panose="00000600000000000000" pitchFamily="2" charset="0"/>
                </a:rPr>
                <a:t> </a:t>
              </a:r>
              <a:r>
                <a:rPr lang="en-GB" dirty="0" err="1">
                  <a:solidFill>
                    <a:srgbClr val="002060"/>
                  </a:solidFill>
                  <a:latin typeface="Poppins Medium" panose="00000600000000000000" pitchFamily="2" charset="0"/>
                  <a:cs typeface="Poppins Medium" panose="00000600000000000000" pitchFamily="2" charset="0"/>
                </a:rPr>
                <a:t>Autoridades</a:t>
              </a:r>
              <a:r>
                <a:rPr lang="en-GB" dirty="0">
                  <a:solidFill>
                    <a:srgbClr val="002060"/>
                  </a:solidFill>
                  <a:latin typeface="Poppins Medium" panose="00000600000000000000" pitchFamily="2" charset="0"/>
                  <a:cs typeface="Poppins Medium" panose="00000600000000000000" pitchFamily="2" charset="0"/>
                </a:rPr>
                <a:t> </a:t>
              </a:r>
              <a:r>
                <a:rPr lang="en-GB" dirty="0" err="1">
                  <a:solidFill>
                    <a:srgbClr val="002060"/>
                  </a:solidFill>
                  <a:latin typeface="Poppins Medium" panose="00000600000000000000" pitchFamily="2" charset="0"/>
                  <a:cs typeface="Poppins Medium" panose="00000600000000000000" pitchFamily="2" charset="0"/>
                </a:rPr>
                <a:t>Portuárias</a:t>
              </a:r>
              <a:r>
                <a:rPr lang="en-GB" dirty="0">
                  <a:solidFill>
                    <a:srgbClr val="002060"/>
                  </a:solidFill>
                  <a:latin typeface="Poppins Medium" panose="00000600000000000000" pitchFamily="2" charset="0"/>
                  <a:cs typeface="Poppins Medium" panose="00000600000000000000" pitchFamily="2" charset="0"/>
                </a:rPr>
                <a:t> </a:t>
              </a:r>
              <a:r>
                <a:rPr lang="en-GB" dirty="0" err="1">
                  <a:solidFill>
                    <a:srgbClr val="002060"/>
                  </a:solidFill>
                  <a:latin typeface="Poppins Medium" panose="00000600000000000000" pitchFamily="2" charset="0"/>
                  <a:cs typeface="Poppins Medium" panose="00000600000000000000" pitchFamily="2" charset="0"/>
                </a:rPr>
                <a:t>Públicas</a:t>
              </a:r>
              <a:r>
                <a:rPr lang="en-GB" dirty="0">
                  <a:solidFill>
                    <a:srgbClr val="002060"/>
                  </a:solidFill>
                  <a:latin typeface="Poppins Medium" panose="00000600000000000000" pitchFamily="2" charset="0"/>
                  <a:cs typeface="Poppins Medium" panose="00000600000000000000" pitchFamily="2" charset="0"/>
                </a:rPr>
                <a:t> </a:t>
              </a:r>
              <a:r>
                <a:rPr lang="en-GB" dirty="0" err="1">
                  <a:solidFill>
                    <a:srgbClr val="002060"/>
                  </a:solidFill>
                  <a:latin typeface="Poppins Medium" panose="00000600000000000000" pitchFamily="2" charset="0"/>
                  <a:cs typeface="Poppins Medium" panose="00000600000000000000" pitchFamily="2" charset="0"/>
                </a:rPr>
                <a:t>em</a:t>
              </a:r>
              <a:r>
                <a:rPr lang="en-GB" dirty="0">
                  <a:solidFill>
                    <a:srgbClr val="002060"/>
                  </a:solidFill>
                  <a:latin typeface="Poppins Medium" panose="00000600000000000000" pitchFamily="2" charset="0"/>
                  <a:cs typeface="Poppins Medium" panose="00000600000000000000" pitchFamily="2" charset="0"/>
                </a:rPr>
                <a:t> 15 </a:t>
              </a:r>
              <a:r>
                <a:rPr lang="en-GB" dirty="0" err="1">
                  <a:solidFill>
                    <a:srgbClr val="002060"/>
                  </a:solidFill>
                  <a:latin typeface="Poppins Medium" panose="00000600000000000000" pitchFamily="2" charset="0"/>
                  <a:cs typeface="Poppins Medium" panose="00000600000000000000" pitchFamily="2" charset="0"/>
                </a:rPr>
                <a:t>estados</a:t>
              </a:r>
              <a:endParaRPr lang="en-GB" dirty="0">
                <a:solidFill>
                  <a:srgbClr val="002060"/>
                </a:solidFill>
                <a:latin typeface="Poppins Medium" panose="00000600000000000000" pitchFamily="2" charset="0"/>
                <a:cs typeface="Poppins Medium" panose="00000600000000000000" pitchFamily="2" charset="0"/>
              </a:endParaRPr>
            </a:p>
          </p:txBody>
        </p:sp>
        <p:sp>
          <p:nvSpPr>
            <p:cNvPr id="18" name="Google Shape;8165;p83">
              <a:extLst>
                <a:ext uri="{FF2B5EF4-FFF2-40B4-BE49-F238E27FC236}">
                  <a16:creationId xmlns:a16="http://schemas.microsoft.com/office/drawing/2014/main" id="{7DB67B0E-3FC8-D584-7A9A-261355D9A598}"/>
                </a:ext>
              </a:extLst>
            </p:cNvPr>
            <p:cNvSpPr txBox="1"/>
            <p:nvPr/>
          </p:nvSpPr>
          <p:spPr>
            <a:xfrm flipH="1">
              <a:off x="6796076" y="5747532"/>
              <a:ext cx="5470630" cy="81164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lvl="0"/>
              <a:r>
                <a:rPr lang="en-GB" sz="3200" dirty="0">
                  <a:solidFill>
                    <a:srgbClr val="002060"/>
                  </a:solidFill>
                  <a:latin typeface="Poppins Medium" panose="00000600000000000000" pitchFamily="2" charset="0"/>
                  <a:cs typeface="Poppins Medium" panose="00000600000000000000" pitchFamily="2" charset="0"/>
                </a:rPr>
                <a:t>1</a:t>
              </a:r>
              <a:r>
                <a:rPr lang="en-GB" dirty="0">
                  <a:solidFill>
                    <a:srgbClr val="002060"/>
                  </a:solidFill>
                  <a:latin typeface="Poppins Medium" panose="00000600000000000000" pitchFamily="2" charset="0"/>
                  <a:cs typeface="Poppins Medium" panose="00000600000000000000" pitchFamily="2" charset="0"/>
                </a:rPr>
                <a:t> </a:t>
              </a:r>
              <a:r>
                <a:rPr lang="en-GB" dirty="0" err="1">
                  <a:solidFill>
                    <a:srgbClr val="002060"/>
                  </a:solidFill>
                  <a:latin typeface="Poppins Medium" panose="00000600000000000000" pitchFamily="2" charset="0"/>
                  <a:cs typeface="Poppins Medium" panose="00000600000000000000" pitchFamily="2" charset="0"/>
                </a:rPr>
                <a:t>Concessão</a:t>
              </a:r>
              <a:r>
                <a:rPr lang="en-GB" dirty="0">
                  <a:solidFill>
                    <a:srgbClr val="002060"/>
                  </a:solidFill>
                  <a:latin typeface="Poppins Medium" panose="00000600000000000000" pitchFamily="2" charset="0"/>
                  <a:cs typeface="Poppins Medium" panose="00000600000000000000" pitchFamily="2" charset="0"/>
                </a:rPr>
                <a:t> de </a:t>
              </a:r>
              <a:r>
                <a:rPr lang="en-GB" dirty="0" err="1">
                  <a:solidFill>
                    <a:srgbClr val="002060"/>
                  </a:solidFill>
                  <a:latin typeface="Poppins Medium" panose="00000600000000000000" pitchFamily="2" charset="0"/>
                  <a:cs typeface="Poppins Medium" panose="00000600000000000000" pitchFamily="2" charset="0"/>
                </a:rPr>
                <a:t>Autoridade</a:t>
              </a:r>
              <a:r>
                <a:rPr lang="en-GB" dirty="0">
                  <a:solidFill>
                    <a:srgbClr val="002060"/>
                  </a:solidFill>
                  <a:latin typeface="Poppins Medium" panose="00000600000000000000" pitchFamily="2" charset="0"/>
                  <a:cs typeface="Poppins Medium" panose="00000600000000000000" pitchFamily="2" charset="0"/>
                </a:rPr>
                <a:t> </a:t>
              </a:r>
              <a:r>
                <a:rPr lang="en-GB" dirty="0" err="1">
                  <a:solidFill>
                    <a:srgbClr val="002060"/>
                  </a:solidFill>
                  <a:latin typeface="Poppins Medium" panose="00000600000000000000" pitchFamily="2" charset="0"/>
                  <a:cs typeface="Poppins Medium" panose="00000600000000000000" pitchFamily="2" charset="0"/>
                </a:rPr>
                <a:t>Portuária</a:t>
              </a:r>
              <a:r>
                <a:rPr lang="en-GB" dirty="0">
                  <a:solidFill>
                    <a:srgbClr val="002060"/>
                  </a:solidFill>
                  <a:latin typeface="Poppins Medium" panose="00000600000000000000" pitchFamily="2" charset="0"/>
                  <a:cs typeface="Poppins Medium" panose="00000600000000000000" pitchFamily="2" charset="0"/>
                </a:rPr>
                <a:t>  </a:t>
              </a:r>
            </a:p>
            <a:p>
              <a:pPr lvl="0"/>
              <a:r>
                <a:rPr lang="en-GB" dirty="0">
                  <a:solidFill>
                    <a:srgbClr val="002060"/>
                  </a:solidFill>
                  <a:latin typeface="Poppins Medium" panose="00000600000000000000" pitchFamily="2" charset="0"/>
                  <a:cs typeface="Poppins Medium" panose="00000600000000000000" pitchFamily="2" charset="0"/>
                </a:rPr>
                <a:t>(</a:t>
              </a:r>
              <a:r>
                <a:rPr lang="en-GB" dirty="0" err="1">
                  <a:solidFill>
                    <a:srgbClr val="002060"/>
                  </a:solidFill>
                  <a:latin typeface="Poppins Medium" panose="00000600000000000000" pitchFamily="2" charset="0"/>
                  <a:cs typeface="Poppins Medium" panose="00000600000000000000" pitchFamily="2" charset="0"/>
                </a:rPr>
                <a:t>Portos</a:t>
              </a:r>
              <a:r>
                <a:rPr lang="en-GB" dirty="0">
                  <a:solidFill>
                    <a:srgbClr val="002060"/>
                  </a:solidFill>
                  <a:latin typeface="Poppins Medium" panose="00000600000000000000" pitchFamily="2" charset="0"/>
                  <a:cs typeface="Poppins Medium" panose="00000600000000000000" pitchFamily="2" charset="0"/>
                </a:rPr>
                <a:t> de Vitória e Barra do </a:t>
              </a:r>
              <a:r>
                <a:rPr lang="en-GB" dirty="0" err="1">
                  <a:solidFill>
                    <a:srgbClr val="002060"/>
                  </a:solidFill>
                  <a:latin typeface="Poppins Medium" panose="00000600000000000000" pitchFamily="2" charset="0"/>
                  <a:cs typeface="Poppins Medium" panose="00000600000000000000" pitchFamily="2" charset="0"/>
                </a:rPr>
                <a:t>Riacho</a:t>
              </a:r>
              <a:r>
                <a:rPr lang="en-GB" dirty="0">
                  <a:solidFill>
                    <a:srgbClr val="002060"/>
                  </a:solidFill>
                  <a:latin typeface="Poppins Medium" panose="00000600000000000000" pitchFamily="2" charset="0"/>
                  <a:cs typeface="Poppins Medium" panose="00000600000000000000" pitchFamily="2" charset="0"/>
                </a:rPr>
                <a:t>/ES)</a:t>
              </a:r>
            </a:p>
          </p:txBody>
        </p:sp>
        <p:grpSp>
          <p:nvGrpSpPr>
            <p:cNvPr id="19" name="Agrupar 18">
              <a:extLst>
                <a:ext uri="{FF2B5EF4-FFF2-40B4-BE49-F238E27FC236}">
                  <a16:creationId xmlns:a16="http://schemas.microsoft.com/office/drawing/2014/main" id="{7CBD125B-B38E-B78C-5C1E-8C0C9C474A8E}"/>
                </a:ext>
              </a:extLst>
            </p:cNvPr>
            <p:cNvGrpSpPr/>
            <p:nvPr/>
          </p:nvGrpSpPr>
          <p:grpSpPr>
            <a:xfrm>
              <a:off x="6338339" y="2046593"/>
              <a:ext cx="329175" cy="329175"/>
              <a:chOff x="7359554" y="364384"/>
              <a:chExt cx="646090" cy="646090"/>
            </a:xfrm>
          </p:grpSpPr>
          <p:sp>
            <p:nvSpPr>
              <p:cNvPr id="20" name="Elipse 19">
                <a:extLst>
                  <a:ext uri="{FF2B5EF4-FFF2-40B4-BE49-F238E27FC236}">
                    <a16:creationId xmlns:a16="http://schemas.microsoft.com/office/drawing/2014/main" id="{D1C54E8F-1C14-390F-95BA-AB5F815A340A}"/>
                  </a:ext>
                </a:extLst>
              </p:cNvPr>
              <p:cNvSpPr/>
              <p:nvPr/>
            </p:nvSpPr>
            <p:spPr>
              <a:xfrm>
                <a:off x="7359554" y="364384"/>
                <a:ext cx="646090" cy="646090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1" name="Elipse 20">
                <a:extLst>
                  <a:ext uri="{FF2B5EF4-FFF2-40B4-BE49-F238E27FC236}">
                    <a16:creationId xmlns:a16="http://schemas.microsoft.com/office/drawing/2014/main" id="{55E96AE5-754A-22F3-1FDC-A97BFD30D3E6}"/>
                  </a:ext>
                </a:extLst>
              </p:cNvPr>
              <p:cNvSpPr/>
              <p:nvPr/>
            </p:nvSpPr>
            <p:spPr>
              <a:xfrm>
                <a:off x="7465260" y="461314"/>
                <a:ext cx="452229" cy="452229"/>
              </a:xfrm>
              <a:prstGeom prst="ellipse">
                <a:avLst/>
              </a:prstGeom>
              <a:solidFill>
                <a:srgbClr val="27FD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" name="Elipse 21">
                <a:extLst>
                  <a:ext uri="{FF2B5EF4-FFF2-40B4-BE49-F238E27FC236}">
                    <a16:creationId xmlns:a16="http://schemas.microsoft.com/office/drawing/2014/main" id="{D04DD1E3-AF9D-DB35-26CE-7F8B59A299DA}"/>
                  </a:ext>
                </a:extLst>
              </p:cNvPr>
              <p:cNvSpPr/>
              <p:nvPr/>
            </p:nvSpPr>
            <p:spPr>
              <a:xfrm>
                <a:off x="7545839" y="541893"/>
                <a:ext cx="291069" cy="291069"/>
              </a:xfrm>
              <a:prstGeom prst="ellipse">
                <a:avLst/>
              </a:prstGeom>
              <a:solidFill>
                <a:srgbClr val="241BA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23" name="Agrupar 22">
              <a:extLst>
                <a:ext uri="{FF2B5EF4-FFF2-40B4-BE49-F238E27FC236}">
                  <a16:creationId xmlns:a16="http://schemas.microsoft.com/office/drawing/2014/main" id="{15E375FC-C2C6-2EAB-EA16-9E55D65EBCC3}"/>
                </a:ext>
              </a:extLst>
            </p:cNvPr>
            <p:cNvGrpSpPr/>
            <p:nvPr/>
          </p:nvGrpSpPr>
          <p:grpSpPr>
            <a:xfrm>
              <a:off x="6338339" y="3637291"/>
              <a:ext cx="329175" cy="329175"/>
              <a:chOff x="7359554" y="364384"/>
              <a:chExt cx="646090" cy="646090"/>
            </a:xfrm>
          </p:grpSpPr>
          <p:sp>
            <p:nvSpPr>
              <p:cNvPr id="24" name="Elipse 23">
                <a:extLst>
                  <a:ext uri="{FF2B5EF4-FFF2-40B4-BE49-F238E27FC236}">
                    <a16:creationId xmlns:a16="http://schemas.microsoft.com/office/drawing/2014/main" id="{A9C23883-FFB6-EB31-5ECF-09D5CC02E01D}"/>
                  </a:ext>
                </a:extLst>
              </p:cNvPr>
              <p:cNvSpPr/>
              <p:nvPr/>
            </p:nvSpPr>
            <p:spPr>
              <a:xfrm>
                <a:off x="7359554" y="364384"/>
                <a:ext cx="646090" cy="646090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" name="Elipse 24">
                <a:extLst>
                  <a:ext uri="{FF2B5EF4-FFF2-40B4-BE49-F238E27FC236}">
                    <a16:creationId xmlns:a16="http://schemas.microsoft.com/office/drawing/2014/main" id="{A1DBD35B-FCA3-CAA6-DF2F-99850D2B0F5C}"/>
                  </a:ext>
                </a:extLst>
              </p:cNvPr>
              <p:cNvSpPr/>
              <p:nvPr/>
            </p:nvSpPr>
            <p:spPr>
              <a:xfrm>
                <a:off x="7465260" y="461314"/>
                <a:ext cx="452229" cy="452229"/>
              </a:xfrm>
              <a:prstGeom prst="ellipse">
                <a:avLst/>
              </a:prstGeom>
              <a:solidFill>
                <a:srgbClr val="27FD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6" name="Elipse 25">
                <a:extLst>
                  <a:ext uri="{FF2B5EF4-FFF2-40B4-BE49-F238E27FC236}">
                    <a16:creationId xmlns:a16="http://schemas.microsoft.com/office/drawing/2014/main" id="{234ED668-7255-3A44-4232-6B8ADAACB9B6}"/>
                  </a:ext>
                </a:extLst>
              </p:cNvPr>
              <p:cNvSpPr/>
              <p:nvPr/>
            </p:nvSpPr>
            <p:spPr>
              <a:xfrm>
                <a:off x="7545839" y="541893"/>
                <a:ext cx="291069" cy="291069"/>
              </a:xfrm>
              <a:prstGeom prst="ellipse">
                <a:avLst/>
              </a:prstGeom>
              <a:solidFill>
                <a:srgbClr val="241BA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27" name="Agrupar 26">
              <a:extLst>
                <a:ext uri="{FF2B5EF4-FFF2-40B4-BE49-F238E27FC236}">
                  <a16:creationId xmlns:a16="http://schemas.microsoft.com/office/drawing/2014/main" id="{6CB33418-7511-8009-5E08-E631A04D3979}"/>
                </a:ext>
              </a:extLst>
            </p:cNvPr>
            <p:cNvGrpSpPr/>
            <p:nvPr/>
          </p:nvGrpSpPr>
          <p:grpSpPr>
            <a:xfrm>
              <a:off x="6338339" y="2841942"/>
              <a:ext cx="329175" cy="329175"/>
              <a:chOff x="7359554" y="364384"/>
              <a:chExt cx="646090" cy="646090"/>
            </a:xfrm>
          </p:grpSpPr>
          <p:sp>
            <p:nvSpPr>
              <p:cNvPr id="28" name="Elipse 27">
                <a:extLst>
                  <a:ext uri="{FF2B5EF4-FFF2-40B4-BE49-F238E27FC236}">
                    <a16:creationId xmlns:a16="http://schemas.microsoft.com/office/drawing/2014/main" id="{38DB8EF4-849F-9A5B-8D6B-F1C549264114}"/>
                  </a:ext>
                </a:extLst>
              </p:cNvPr>
              <p:cNvSpPr/>
              <p:nvPr/>
            </p:nvSpPr>
            <p:spPr>
              <a:xfrm>
                <a:off x="7359554" y="364384"/>
                <a:ext cx="646090" cy="646090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9" name="Elipse 28">
                <a:extLst>
                  <a:ext uri="{FF2B5EF4-FFF2-40B4-BE49-F238E27FC236}">
                    <a16:creationId xmlns:a16="http://schemas.microsoft.com/office/drawing/2014/main" id="{2145C6F5-2661-029F-798D-5530D624734B}"/>
                  </a:ext>
                </a:extLst>
              </p:cNvPr>
              <p:cNvSpPr/>
              <p:nvPr/>
            </p:nvSpPr>
            <p:spPr>
              <a:xfrm>
                <a:off x="7465260" y="461314"/>
                <a:ext cx="452229" cy="452229"/>
              </a:xfrm>
              <a:prstGeom prst="ellipse">
                <a:avLst/>
              </a:prstGeom>
              <a:solidFill>
                <a:srgbClr val="27FD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0" name="Elipse 29">
                <a:extLst>
                  <a:ext uri="{FF2B5EF4-FFF2-40B4-BE49-F238E27FC236}">
                    <a16:creationId xmlns:a16="http://schemas.microsoft.com/office/drawing/2014/main" id="{A7C63485-7080-7D38-6525-533F16A74C15}"/>
                  </a:ext>
                </a:extLst>
              </p:cNvPr>
              <p:cNvSpPr/>
              <p:nvPr/>
            </p:nvSpPr>
            <p:spPr>
              <a:xfrm>
                <a:off x="7545839" y="541893"/>
                <a:ext cx="291069" cy="291069"/>
              </a:xfrm>
              <a:prstGeom prst="ellipse">
                <a:avLst/>
              </a:prstGeom>
              <a:solidFill>
                <a:srgbClr val="241BA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31" name="Agrupar 30">
              <a:extLst>
                <a:ext uri="{FF2B5EF4-FFF2-40B4-BE49-F238E27FC236}">
                  <a16:creationId xmlns:a16="http://schemas.microsoft.com/office/drawing/2014/main" id="{3CDC0B1C-57B4-6CF4-C0CF-9269C6991C7C}"/>
                </a:ext>
              </a:extLst>
            </p:cNvPr>
            <p:cNvGrpSpPr/>
            <p:nvPr/>
          </p:nvGrpSpPr>
          <p:grpSpPr>
            <a:xfrm>
              <a:off x="6338339" y="4440589"/>
              <a:ext cx="329175" cy="329175"/>
              <a:chOff x="7359554" y="364384"/>
              <a:chExt cx="646090" cy="646090"/>
            </a:xfrm>
          </p:grpSpPr>
          <p:sp>
            <p:nvSpPr>
              <p:cNvPr id="32" name="Elipse 31">
                <a:extLst>
                  <a:ext uri="{FF2B5EF4-FFF2-40B4-BE49-F238E27FC236}">
                    <a16:creationId xmlns:a16="http://schemas.microsoft.com/office/drawing/2014/main" id="{4D8C64A8-5BEE-83AE-DB57-12E5235265F4}"/>
                  </a:ext>
                </a:extLst>
              </p:cNvPr>
              <p:cNvSpPr/>
              <p:nvPr/>
            </p:nvSpPr>
            <p:spPr>
              <a:xfrm>
                <a:off x="7359554" y="364384"/>
                <a:ext cx="646090" cy="646090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3" name="Elipse 32">
                <a:extLst>
                  <a:ext uri="{FF2B5EF4-FFF2-40B4-BE49-F238E27FC236}">
                    <a16:creationId xmlns:a16="http://schemas.microsoft.com/office/drawing/2014/main" id="{91A8E6D0-43F5-D671-26D8-4D04C2C1A83F}"/>
                  </a:ext>
                </a:extLst>
              </p:cNvPr>
              <p:cNvSpPr/>
              <p:nvPr/>
            </p:nvSpPr>
            <p:spPr>
              <a:xfrm>
                <a:off x="7465260" y="461314"/>
                <a:ext cx="452229" cy="452229"/>
              </a:xfrm>
              <a:prstGeom prst="ellipse">
                <a:avLst/>
              </a:prstGeom>
              <a:solidFill>
                <a:srgbClr val="27FD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4" name="Elipse 33">
                <a:extLst>
                  <a:ext uri="{FF2B5EF4-FFF2-40B4-BE49-F238E27FC236}">
                    <a16:creationId xmlns:a16="http://schemas.microsoft.com/office/drawing/2014/main" id="{9D9023FA-A2DE-E0E1-E67C-89A779081D59}"/>
                  </a:ext>
                </a:extLst>
              </p:cNvPr>
              <p:cNvSpPr/>
              <p:nvPr/>
            </p:nvSpPr>
            <p:spPr>
              <a:xfrm>
                <a:off x="7545839" y="541893"/>
                <a:ext cx="291069" cy="291069"/>
              </a:xfrm>
              <a:prstGeom prst="ellipse">
                <a:avLst/>
              </a:prstGeom>
              <a:solidFill>
                <a:srgbClr val="241BA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35" name="Agrupar 34">
              <a:extLst>
                <a:ext uri="{FF2B5EF4-FFF2-40B4-BE49-F238E27FC236}">
                  <a16:creationId xmlns:a16="http://schemas.microsoft.com/office/drawing/2014/main" id="{EC1DB606-0681-FC40-602A-78D81E590A4C}"/>
                </a:ext>
              </a:extLst>
            </p:cNvPr>
            <p:cNvGrpSpPr/>
            <p:nvPr/>
          </p:nvGrpSpPr>
          <p:grpSpPr>
            <a:xfrm>
              <a:off x="6338339" y="5197838"/>
              <a:ext cx="329175" cy="329175"/>
              <a:chOff x="7359554" y="364384"/>
              <a:chExt cx="646090" cy="646090"/>
            </a:xfrm>
          </p:grpSpPr>
          <p:sp>
            <p:nvSpPr>
              <p:cNvPr id="36" name="Elipse 35">
                <a:extLst>
                  <a:ext uri="{FF2B5EF4-FFF2-40B4-BE49-F238E27FC236}">
                    <a16:creationId xmlns:a16="http://schemas.microsoft.com/office/drawing/2014/main" id="{F4B046CD-92F2-BCE5-0243-EB923E6B5661}"/>
                  </a:ext>
                </a:extLst>
              </p:cNvPr>
              <p:cNvSpPr/>
              <p:nvPr/>
            </p:nvSpPr>
            <p:spPr>
              <a:xfrm>
                <a:off x="7359554" y="364384"/>
                <a:ext cx="646090" cy="646090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7" name="Elipse 36">
                <a:extLst>
                  <a:ext uri="{FF2B5EF4-FFF2-40B4-BE49-F238E27FC236}">
                    <a16:creationId xmlns:a16="http://schemas.microsoft.com/office/drawing/2014/main" id="{A95F463A-D074-66F7-E6BD-00DDA699F6EC}"/>
                  </a:ext>
                </a:extLst>
              </p:cNvPr>
              <p:cNvSpPr/>
              <p:nvPr/>
            </p:nvSpPr>
            <p:spPr>
              <a:xfrm>
                <a:off x="7465260" y="461314"/>
                <a:ext cx="452229" cy="452229"/>
              </a:xfrm>
              <a:prstGeom prst="ellipse">
                <a:avLst/>
              </a:prstGeom>
              <a:solidFill>
                <a:srgbClr val="27FD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8" name="Elipse 37">
                <a:extLst>
                  <a:ext uri="{FF2B5EF4-FFF2-40B4-BE49-F238E27FC236}">
                    <a16:creationId xmlns:a16="http://schemas.microsoft.com/office/drawing/2014/main" id="{47969B05-4B64-A29B-18E6-BD02C907F18E}"/>
                  </a:ext>
                </a:extLst>
              </p:cNvPr>
              <p:cNvSpPr/>
              <p:nvPr/>
            </p:nvSpPr>
            <p:spPr>
              <a:xfrm>
                <a:off x="7545839" y="541893"/>
                <a:ext cx="291069" cy="291069"/>
              </a:xfrm>
              <a:prstGeom prst="ellipse">
                <a:avLst/>
              </a:prstGeom>
              <a:solidFill>
                <a:srgbClr val="241BA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39" name="Agrupar 38">
              <a:extLst>
                <a:ext uri="{FF2B5EF4-FFF2-40B4-BE49-F238E27FC236}">
                  <a16:creationId xmlns:a16="http://schemas.microsoft.com/office/drawing/2014/main" id="{73B49E7B-C6B8-BEE9-FEEC-4DFA22EBB0BD}"/>
                </a:ext>
              </a:extLst>
            </p:cNvPr>
            <p:cNvGrpSpPr/>
            <p:nvPr/>
          </p:nvGrpSpPr>
          <p:grpSpPr>
            <a:xfrm>
              <a:off x="6338339" y="5899539"/>
              <a:ext cx="329175" cy="329175"/>
              <a:chOff x="6338339" y="5899539"/>
              <a:chExt cx="329175" cy="329175"/>
            </a:xfrm>
          </p:grpSpPr>
          <p:sp>
            <p:nvSpPr>
              <p:cNvPr id="40" name="Elipse 39">
                <a:extLst>
                  <a:ext uri="{FF2B5EF4-FFF2-40B4-BE49-F238E27FC236}">
                    <a16:creationId xmlns:a16="http://schemas.microsoft.com/office/drawing/2014/main" id="{4481C637-A166-AF57-2F41-798FD741AB73}"/>
                  </a:ext>
                </a:extLst>
              </p:cNvPr>
              <p:cNvSpPr/>
              <p:nvPr/>
            </p:nvSpPr>
            <p:spPr>
              <a:xfrm>
                <a:off x="6338339" y="5899539"/>
                <a:ext cx="329175" cy="329175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1" name="Elipse 40">
                <a:extLst>
                  <a:ext uri="{FF2B5EF4-FFF2-40B4-BE49-F238E27FC236}">
                    <a16:creationId xmlns:a16="http://schemas.microsoft.com/office/drawing/2014/main" id="{0E5FB7F3-DF61-5656-976C-66C5D4413612}"/>
                  </a:ext>
                </a:extLst>
              </p:cNvPr>
              <p:cNvSpPr/>
              <p:nvPr/>
            </p:nvSpPr>
            <p:spPr>
              <a:xfrm>
                <a:off x="6392195" y="5948924"/>
                <a:ext cx="230405" cy="230405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2" name="Elipse 41">
                <a:extLst>
                  <a:ext uri="{FF2B5EF4-FFF2-40B4-BE49-F238E27FC236}">
                    <a16:creationId xmlns:a16="http://schemas.microsoft.com/office/drawing/2014/main" id="{A9C1E8C9-B633-F19F-FE83-D12100201553}"/>
                  </a:ext>
                </a:extLst>
              </p:cNvPr>
              <p:cNvSpPr/>
              <p:nvPr/>
            </p:nvSpPr>
            <p:spPr>
              <a:xfrm>
                <a:off x="6433249" y="5989978"/>
                <a:ext cx="148296" cy="148296"/>
              </a:xfrm>
              <a:prstGeom prst="ellipse">
                <a:avLst/>
              </a:prstGeom>
              <a:solidFill>
                <a:srgbClr val="241BA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4" name="Agrupar 3">
            <a:extLst>
              <a:ext uri="{FF2B5EF4-FFF2-40B4-BE49-F238E27FC236}">
                <a16:creationId xmlns:a16="http://schemas.microsoft.com/office/drawing/2014/main" id="{C8F93814-E657-D94B-CF0C-F58AB0FC6293}"/>
              </a:ext>
            </a:extLst>
          </p:cNvPr>
          <p:cNvGrpSpPr/>
          <p:nvPr/>
        </p:nvGrpSpPr>
        <p:grpSpPr>
          <a:xfrm>
            <a:off x="351338" y="533432"/>
            <a:ext cx="5905499" cy="6105525"/>
            <a:chOff x="574858" y="533432"/>
            <a:chExt cx="5905499" cy="6105525"/>
          </a:xfrm>
        </p:grpSpPr>
        <p:pic>
          <p:nvPicPr>
            <p:cNvPr id="7" name="object 8">
              <a:extLst>
                <a:ext uri="{FF2B5EF4-FFF2-40B4-BE49-F238E27FC236}">
                  <a16:creationId xmlns:a16="http://schemas.microsoft.com/office/drawing/2014/main" id="{97E12A32-95C8-E1DA-BE1F-E77CA461E558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74858" y="533432"/>
              <a:ext cx="5905499" cy="6105525"/>
            </a:xfrm>
            <a:prstGeom prst="rect">
              <a:avLst/>
            </a:prstGeom>
          </p:spPr>
        </p:pic>
        <p:sp>
          <p:nvSpPr>
            <p:cNvPr id="44" name="Elipse 43">
              <a:extLst>
                <a:ext uri="{FF2B5EF4-FFF2-40B4-BE49-F238E27FC236}">
                  <a16:creationId xmlns:a16="http://schemas.microsoft.com/office/drawing/2014/main" id="{AE482B69-3652-4FB8-D127-7F7BCFA80CD7}"/>
                </a:ext>
              </a:extLst>
            </p:cNvPr>
            <p:cNvSpPr/>
            <p:nvPr/>
          </p:nvSpPr>
          <p:spPr>
            <a:xfrm>
              <a:off x="5149103" y="4300363"/>
              <a:ext cx="523691" cy="532593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64" name="Agrupar 63">
            <a:extLst>
              <a:ext uri="{FF2B5EF4-FFF2-40B4-BE49-F238E27FC236}">
                <a16:creationId xmlns:a16="http://schemas.microsoft.com/office/drawing/2014/main" id="{6C126C86-2CEE-FBB8-AFF3-FBD44224B907}"/>
              </a:ext>
            </a:extLst>
          </p:cNvPr>
          <p:cNvGrpSpPr/>
          <p:nvPr/>
        </p:nvGrpSpPr>
        <p:grpSpPr>
          <a:xfrm>
            <a:off x="4222102" y="5932877"/>
            <a:ext cx="2097697" cy="752244"/>
            <a:chOff x="4061168" y="6001206"/>
            <a:chExt cx="2097697" cy="752244"/>
          </a:xfrm>
        </p:grpSpPr>
        <p:sp>
          <p:nvSpPr>
            <p:cNvPr id="45" name="CaixaDeTexto 44">
              <a:extLst>
                <a:ext uri="{FF2B5EF4-FFF2-40B4-BE49-F238E27FC236}">
                  <a16:creationId xmlns:a16="http://schemas.microsoft.com/office/drawing/2014/main" id="{42D3C500-CDF2-C514-211F-6F416FED1C58}"/>
                </a:ext>
              </a:extLst>
            </p:cNvPr>
            <p:cNvSpPr txBox="1"/>
            <p:nvPr/>
          </p:nvSpPr>
          <p:spPr>
            <a:xfrm>
              <a:off x="4375785" y="6001206"/>
              <a:ext cx="1783080" cy="39169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rtlCol="0" anchor="t" anchorCtr="0">
              <a:noAutofit/>
            </a:bodyPr>
            <a:lstStyle/>
            <a:p>
              <a:pPr marL="0" indent="0" algn="l" rtl="0">
                <a:spcBef>
                  <a:spcPts val="0"/>
                </a:spcBef>
                <a:buNone/>
              </a:pPr>
              <a:r>
                <a:rPr lang="pt-BR" sz="1000" dirty="0">
                  <a:latin typeface="Poppins Medium" panose="00000600000000000000" pitchFamily="2" charset="0"/>
                  <a:cs typeface="Poppins Medium" panose="00000600000000000000" pitchFamily="2" charset="0"/>
                </a:rPr>
                <a:t>ESTADOS COM PORTOS</a:t>
              </a:r>
            </a:p>
          </p:txBody>
        </p:sp>
        <p:sp>
          <p:nvSpPr>
            <p:cNvPr id="46" name="CaixaDeTexto 45">
              <a:extLst>
                <a:ext uri="{FF2B5EF4-FFF2-40B4-BE49-F238E27FC236}">
                  <a16:creationId xmlns:a16="http://schemas.microsoft.com/office/drawing/2014/main" id="{20A9C5B1-61FD-2050-9171-FEAB4A9DE5EB}"/>
                </a:ext>
              </a:extLst>
            </p:cNvPr>
            <p:cNvSpPr txBox="1"/>
            <p:nvPr/>
          </p:nvSpPr>
          <p:spPr>
            <a:xfrm>
              <a:off x="4375785" y="6361759"/>
              <a:ext cx="1783080" cy="39169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rtlCol="0" anchor="t" anchorCtr="0">
              <a:noAutofit/>
            </a:bodyPr>
            <a:lstStyle/>
            <a:p>
              <a:pPr marL="0" indent="0" algn="l" rtl="0">
                <a:spcBef>
                  <a:spcPts val="0"/>
                </a:spcBef>
                <a:buNone/>
              </a:pPr>
              <a:r>
                <a:rPr lang="pt-BR" sz="1000" dirty="0">
                  <a:latin typeface="Poppins Medium" panose="00000600000000000000" pitchFamily="2" charset="0"/>
                  <a:cs typeface="Poppins Medium" panose="00000600000000000000" pitchFamily="2" charset="0"/>
                </a:rPr>
                <a:t>ESTADOS SEM PORTOS</a:t>
              </a:r>
            </a:p>
          </p:txBody>
        </p:sp>
        <p:sp>
          <p:nvSpPr>
            <p:cNvPr id="61" name="Elipse 60">
              <a:extLst>
                <a:ext uri="{FF2B5EF4-FFF2-40B4-BE49-F238E27FC236}">
                  <a16:creationId xmlns:a16="http://schemas.microsoft.com/office/drawing/2014/main" id="{B87F5832-4D73-BEA4-34F6-4A8297F3FF47}"/>
                </a:ext>
              </a:extLst>
            </p:cNvPr>
            <p:cNvSpPr/>
            <p:nvPr/>
          </p:nvSpPr>
          <p:spPr>
            <a:xfrm>
              <a:off x="4061168" y="6037699"/>
              <a:ext cx="269703" cy="263828"/>
            </a:xfrm>
            <a:prstGeom prst="ellipse">
              <a:avLst/>
            </a:prstGeom>
            <a:solidFill>
              <a:srgbClr val="6BCBE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62" name="Elipse 61">
              <a:extLst>
                <a:ext uri="{FF2B5EF4-FFF2-40B4-BE49-F238E27FC236}">
                  <a16:creationId xmlns:a16="http://schemas.microsoft.com/office/drawing/2014/main" id="{689CAD8B-7F1F-FB3A-DBAC-5FA2FA1D0E8A}"/>
                </a:ext>
              </a:extLst>
            </p:cNvPr>
            <p:cNvSpPr/>
            <p:nvPr/>
          </p:nvSpPr>
          <p:spPr>
            <a:xfrm>
              <a:off x="4061168" y="6387807"/>
              <a:ext cx="269703" cy="263828"/>
            </a:xfrm>
            <a:prstGeom prst="ellipse">
              <a:avLst/>
            </a:prstGeom>
            <a:solidFill>
              <a:srgbClr val="E893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63" name="Retângulo 62">
            <a:extLst>
              <a:ext uri="{FF2B5EF4-FFF2-40B4-BE49-F238E27FC236}">
                <a16:creationId xmlns:a16="http://schemas.microsoft.com/office/drawing/2014/main" id="{A90AA342-8D06-2BF0-414A-0BD4F68DC113}"/>
              </a:ext>
            </a:extLst>
          </p:cNvPr>
          <p:cNvSpPr/>
          <p:nvPr/>
        </p:nvSpPr>
        <p:spPr>
          <a:xfrm>
            <a:off x="385590" y="4632253"/>
            <a:ext cx="2110024" cy="7476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60" name="Agrupar 59">
            <a:extLst>
              <a:ext uri="{FF2B5EF4-FFF2-40B4-BE49-F238E27FC236}">
                <a16:creationId xmlns:a16="http://schemas.microsoft.com/office/drawing/2014/main" id="{CC0E91D8-702A-F380-66EA-FAA5837FA5E7}"/>
              </a:ext>
            </a:extLst>
          </p:cNvPr>
          <p:cNvGrpSpPr/>
          <p:nvPr/>
        </p:nvGrpSpPr>
        <p:grpSpPr>
          <a:xfrm>
            <a:off x="580766" y="3568392"/>
            <a:ext cx="6028153" cy="2920883"/>
            <a:chOff x="1448871" y="7030775"/>
            <a:chExt cx="6028153" cy="2920883"/>
          </a:xfrm>
        </p:grpSpPr>
        <p:grpSp>
          <p:nvGrpSpPr>
            <p:cNvPr id="50" name="Agrupar 49">
              <a:extLst>
                <a:ext uri="{FF2B5EF4-FFF2-40B4-BE49-F238E27FC236}">
                  <a16:creationId xmlns:a16="http://schemas.microsoft.com/office/drawing/2014/main" id="{B9FDDB5E-2256-4206-6E79-F35148E3960B}"/>
                </a:ext>
              </a:extLst>
            </p:cNvPr>
            <p:cNvGrpSpPr/>
            <p:nvPr/>
          </p:nvGrpSpPr>
          <p:grpSpPr>
            <a:xfrm rot="2451648">
              <a:off x="1448871" y="7248425"/>
              <a:ext cx="2593161" cy="2703233"/>
              <a:chOff x="1954228" y="782994"/>
              <a:chExt cx="2637549" cy="2634752"/>
            </a:xfrm>
          </p:grpSpPr>
          <p:pic>
            <p:nvPicPr>
              <p:cNvPr id="51" name="Gráfico 50" descr="Seta: girar para a direita estrutura de tópicos">
                <a:extLst>
                  <a:ext uri="{FF2B5EF4-FFF2-40B4-BE49-F238E27FC236}">
                    <a16:creationId xmlns:a16="http://schemas.microsoft.com/office/drawing/2014/main" id="{1CD125E9-209B-ABE0-BE05-91F9B1C4D8C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 rot="16448352">
                <a:off x="1954228" y="782994"/>
                <a:ext cx="2087871" cy="2087871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pic>
            <p:nvPicPr>
              <p:cNvPr id="52" name="Gráfico 51" descr="Seta: girar para a direita estrutura de tópicos">
                <a:extLst>
                  <a:ext uri="{FF2B5EF4-FFF2-40B4-BE49-F238E27FC236}">
                    <a16:creationId xmlns:a16="http://schemas.microsoft.com/office/drawing/2014/main" id="{D99C9A11-CA78-8E91-C277-32402F32460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 rot="5648352">
                <a:off x="2503906" y="1329875"/>
                <a:ext cx="2087871" cy="2087871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</p:grpSp>
        <p:sp>
          <p:nvSpPr>
            <p:cNvPr id="53" name="CaixaDeTexto 52">
              <a:extLst>
                <a:ext uri="{FF2B5EF4-FFF2-40B4-BE49-F238E27FC236}">
                  <a16:creationId xmlns:a16="http://schemas.microsoft.com/office/drawing/2014/main" id="{D4C7881D-3038-4FE0-CE9B-2A97C36CAFD1}"/>
                </a:ext>
              </a:extLst>
            </p:cNvPr>
            <p:cNvSpPr txBox="1"/>
            <p:nvPr/>
          </p:nvSpPr>
          <p:spPr>
            <a:xfrm rot="1154808">
              <a:off x="1978109" y="7795321"/>
              <a:ext cx="1301874" cy="1276379"/>
            </a:xfrm>
            <a:prstGeom prst="rect">
              <a:avLst/>
            </a:prstGeom>
            <a:noFill/>
          </p:spPr>
          <p:txBody>
            <a:bodyPr wrap="square" rtlCol="0">
              <a:prstTxWarp prst="textArchUp">
                <a:avLst>
                  <a:gd name="adj" fmla="val 11732518"/>
                </a:avLst>
              </a:prstTxWarp>
              <a:spAutoFit/>
            </a:bodyPr>
            <a:lstStyle/>
            <a:p>
              <a:pPr algn="ctr"/>
              <a:r>
                <a:rPr lang="pt-BR" sz="2000" dirty="0">
                  <a:ln w="0">
                    <a:solidFill>
                      <a:schemeClr val="accent1">
                        <a:lumMod val="50000"/>
                      </a:schemeClr>
                    </a:solidFill>
                  </a:ln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Comércio</a:t>
              </a:r>
            </a:p>
          </p:txBody>
        </p:sp>
        <p:sp>
          <p:nvSpPr>
            <p:cNvPr id="54" name="CaixaDeTexto 53">
              <a:extLst>
                <a:ext uri="{FF2B5EF4-FFF2-40B4-BE49-F238E27FC236}">
                  <a16:creationId xmlns:a16="http://schemas.microsoft.com/office/drawing/2014/main" id="{7EF1115A-5B37-FFC4-D9BB-00C67CC6732E}"/>
                </a:ext>
              </a:extLst>
            </p:cNvPr>
            <p:cNvSpPr txBox="1"/>
            <p:nvPr/>
          </p:nvSpPr>
          <p:spPr>
            <a:xfrm>
              <a:off x="5940939" y="7030775"/>
              <a:ext cx="1536085" cy="13234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sz="3600" b="1" dirty="0">
                  <a:solidFill>
                    <a:srgbClr val="002060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Raleway SemiBold" pitchFamily="2" charset="0"/>
                </a:rPr>
                <a:t>    80</a:t>
              </a:r>
              <a:r>
                <a:rPr lang="pt-BR" sz="2800" b="1" dirty="0">
                  <a:solidFill>
                    <a:srgbClr val="002060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Raleway SemiBold" pitchFamily="2" charset="0"/>
                </a:rPr>
                <a:t>%</a:t>
              </a:r>
              <a:r>
                <a:rPr lang="pt-BR" sz="2000" b="1" dirty="0">
                  <a:solidFill>
                    <a:srgbClr val="002060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Raleway SemiBold" pitchFamily="2" charset="0"/>
                </a:rPr>
                <a:t>   </a:t>
              </a:r>
            </a:p>
            <a:p>
              <a:r>
                <a:rPr lang="pt-BR" sz="2000" b="1" dirty="0">
                  <a:solidFill>
                    <a:srgbClr val="002060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Raleway SemiBold" pitchFamily="2" charset="0"/>
                </a:rPr>
                <a:t>      PIB</a:t>
              </a:r>
            </a:p>
            <a:p>
              <a:r>
                <a:rPr lang="pt-BR" sz="1200" b="1" dirty="0">
                  <a:solidFill>
                    <a:srgbClr val="002060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Raleway SemiBold" pitchFamily="2" charset="0"/>
                </a:rPr>
                <a:t>          Estados    </a:t>
              </a:r>
            </a:p>
            <a:p>
              <a:r>
                <a:rPr lang="pt-BR" sz="1200" b="1" dirty="0">
                  <a:solidFill>
                    <a:srgbClr val="002060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Raleway SemiBold" pitchFamily="2" charset="0"/>
                </a:rPr>
                <a:t>         Costeiros</a:t>
              </a:r>
              <a:endParaRPr lang="pt-BR" sz="2000" b="1" dirty="0"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55" name="CaixaDeTexto 54">
              <a:extLst>
                <a:ext uri="{FF2B5EF4-FFF2-40B4-BE49-F238E27FC236}">
                  <a16:creationId xmlns:a16="http://schemas.microsoft.com/office/drawing/2014/main" id="{8B71243A-81BD-E3D9-5697-8FBFE1416524}"/>
                </a:ext>
              </a:extLst>
            </p:cNvPr>
            <p:cNvSpPr txBox="1"/>
            <p:nvPr/>
          </p:nvSpPr>
          <p:spPr>
            <a:xfrm rot="1128215">
              <a:off x="2018340" y="8103585"/>
              <a:ext cx="1562366" cy="1370311"/>
            </a:xfrm>
            <a:prstGeom prst="rect">
              <a:avLst/>
            </a:prstGeom>
            <a:noFill/>
          </p:spPr>
          <p:txBody>
            <a:bodyPr wrap="square" rtlCol="0">
              <a:prstTxWarp prst="textArchDown">
                <a:avLst/>
              </a:prstTxWarp>
              <a:spAutoFit/>
            </a:bodyPr>
            <a:lstStyle/>
            <a:p>
              <a:pPr algn="ctr"/>
              <a:r>
                <a:rPr lang="pt-BR" sz="2000" b="1" dirty="0">
                  <a:ln w="3175" cmpd="sng">
                    <a:solidFill>
                      <a:schemeClr val="accent4">
                        <a:lumMod val="5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4"/>
                      </a:gs>
                      <a:gs pos="4000">
                        <a:schemeClr val="accent4">
                          <a:lumMod val="60000"/>
                          <a:lumOff val="40000"/>
                        </a:schemeClr>
                      </a:gs>
                      <a:gs pos="87000">
                        <a:schemeClr val="accent4">
                          <a:lumMod val="20000"/>
                          <a:lumOff val="80000"/>
                        </a:schemeClr>
                      </a:gs>
                    </a:gsLst>
                    <a:lin ang="5400000"/>
                  </a:gradFill>
                </a:rPr>
                <a:t>Exterior</a:t>
              </a:r>
            </a:p>
          </p:txBody>
        </p:sp>
        <p:sp>
          <p:nvSpPr>
            <p:cNvPr id="56" name="CaixaDeTexto 55">
              <a:extLst>
                <a:ext uri="{FF2B5EF4-FFF2-40B4-BE49-F238E27FC236}">
                  <a16:creationId xmlns:a16="http://schemas.microsoft.com/office/drawing/2014/main" id="{B0AEA27D-7892-6093-00F3-F3BCE012624F}"/>
                </a:ext>
              </a:extLst>
            </p:cNvPr>
            <p:cNvSpPr txBox="1"/>
            <p:nvPr/>
          </p:nvSpPr>
          <p:spPr>
            <a:xfrm>
              <a:off x="1746965" y="8009492"/>
              <a:ext cx="1105009" cy="7463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t-BR" sz="3200" b="1" dirty="0">
                  <a:ln w="0">
                    <a:solidFill>
                      <a:srgbClr val="98A400"/>
                    </a:solidFill>
                  </a:ln>
                  <a:solidFill>
                    <a:srgbClr val="FFFF00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Raleway SemiBold" pitchFamily="2" charset="0"/>
                </a:rPr>
                <a:t>95  </a:t>
              </a:r>
            </a:p>
            <a:p>
              <a:pPr algn="ctr"/>
              <a:r>
                <a:rPr lang="pt-BR" sz="1050" b="1" dirty="0">
                  <a:ln w="0">
                    <a:solidFill>
                      <a:srgbClr val="98A400"/>
                    </a:solidFill>
                  </a:ln>
                  <a:solidFill>
                    <a:srgbClr val="FFFF00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Raleway SemiBold" pitchFamily="2" charset="0"/>
                </a:rPr>
                <a:t>      </a:t>
              </a:r>
              <a:r>
                <a:rPr lang="pt-BR" sz="1050" b="1" dirty="0" err="1">
                  <a:ln w="0">
                    <a:solidFill>
                      <a:srgbClr val="98A400"/>
                    </a:solidFill>
                  </a:ln>
                  <a:solidFill>
                    <a:srgbClr val="FFFF00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Raleway SemiBold" pitchFamily="2" charset="0"/>
                </a:rPr>
                <a:t>ton</a:t>
              </a:r>
              <a:endParaRPr lang="pt-BR" sz="3200" b="1" dirty="0">
                <a:ln w="0">
                  <a:solidFill>
                    <a:srgbClr val="98A400"/>
                  </a:solidFill>
                </a:ln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57" name="CaixaDeTexto 56">
              <a:extLst>
                <a:ext uri="{FF2B5EF4-FFF2-40B4-BE49-F238E27FC236}">
                  <a16:creationId xmlns:a16="http://schemas.microsoft.com/office/drawing/2014/main" id="{1EE91C5E-9A51-ADB7-27E9-2F83B5EA3219}"/>
                </a:ext>
              </a:extLst>
            </p:cNvPr>
            <p:cNvSpPr txBox="1"/>
            <p:nvPr/>
          </p:nvSpPr>
          <p:spPr>
            <a:xfrm>
              <a:off x="2354079" y="8100104"/>
              <a:ext cx="718842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t-BR" sz="2800" b="1" dirty="0">
                  <a:ln w="0">
                    <a:solidFill>
                      <a:srgbClr val="98A400"/>
                    </a:solidFill>
                  </a:ln>
                  <a:solidFill>
                    <a:srgbClr val="FFFF00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Raleway SemiBold" pitchFamily="2" charset="0"/>
                </a:rPr>
                <a:t>%</a:t>
              </a:r>
              <a:endParaRPr lang="pt-BR" sz="2800" b="1" dirty="0">
                <a:ln w="0">
                  <a:solidFill>
                    <a:srgbClr val="98A400"/>
                  </a:solidFill>
                </a:ln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58" name="CaixaDeTexto 57">
              <a:extLst>
                <a:ext uri="{FF2B5EF4-FFF2-40B4-BE49-F238E27FC236}">
                  <a16:creationId xmlns:a16="http://schemas.microsoft.com/office/drawing/2014/main" id="{1ACA353A-4846-009F-1ACC-896644F4FA50}"/>
                </a:ext>
              </a:extLst>
            </p:cNvPr>
            <p:cNvSpPr txBox="1"/>
            <p:nvPr/>
          </p:nvSpPr>
          <p:spPr>
            <a:xfrm>
              <a:off x="2356624" y="8464121"/>
              <a:ext cx="1105009" cy="7463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t-BR" sz="3200" b="1" dirty="0">
                  <a:ln w="0"/>
                  <a:solidFill>
                    <a:srgbClr val="00B050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Raleway SemiBold" pitchFamily="2" charset="0"/>
                </a:rPr>
                <a:t>84  </a:t>
              </a:r>
            </a:p>
            <a:p>
              <a:pPr algn="ctr"/>
              <a:r>
                <a:rPr lang="pt-BR" sz="1050" b="1" dirty="0">
                  <a:ln w="0"/>
                  <a:solidFill>
                    <a:srgbClr val="00B050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Raleway SemiBold" pitchFamily="2" charset="0"/>
                </a:rPr>
                <a:t>      US$</a:t>
              </a:r>
              <a:endParaRPr lang="pt-BR" sz="3200" b="1" dirty="0">
                <a:ln w="0"/>
                <a:solidFill>
                  <a:srgbClr val="00B05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59" name="CaixaDeTexto 58">
              <a:extLst>
                <a:ext uri="{FF2B5EF4-FFF2-40B4-BE49-F238E27FC236}">
                  <a16:creationId xmlns:a16="http://schemas.microsoft.com/office/drawing/2014/main" id="{82643870-6204-2D00-9256-B42A4929A146}"/>
                </a:ext>
              </a:extLst>
            </p:cNvPr>
            <p:cNvSpPr txBox="1"/>
            <p:nvPr/>
          </p:nvSpPr>
          <p:spPr>
            <a:xfrm>
              <a:off x="2963738" y="8554733"/>
              <a:ext cx="718842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t-BR" sz="2800" b="1" dirty="0">
                  <a:ln w="0"/>
                  <a:solidFill>
                    <a:srgbClr val="00B050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Raleway SemiBold" pitchFamily="2" charset="0"/>
                </a:rPr>
                <a:t>%</a:t>
              </a:r>
              <a:endParaRPr lang="pt-BR" sz="2800" b="1" dirty="0">
                <a:ln w="0"/>
                <a:solidFill>
                  <a:srgbClr val="00B05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</p:grpSp>
      <p:sp>
        <p:nvSpPr>
          <p:cNvPr id="5" name="CaixaDeTexto 4">
            <a:extLst>
              <a:ext uri="{FF2B5EF4-FFF2-40B4-BE49-F238E27FC236}">
                <a16:creationId xmlns:a16="http://schemas.microsoft.com/office/drawing/2014/main" id="{C13D1C31-2EAD-EDBE-52C9-50BCE7459F49}"/>
              </a:ext>
            </a:extLst>
          </p:cNvPr>
          <p:cNvSpPr txBox="1"/>
          <p:nvPr/>
        </p:nvSpPr>
        <p:spPr>
          <a:xfrm>
            <a:off x="2761438" y="2264417"/>
            <a:ext cx="2217968" cy="2025587"/>
          </a:xfrm>
          <a:prstGeom prst="ellipse">
            <a:avLst/>
          </a:prstGeom>
          <a:solidFill>
            <a:schemeClr val="accent6">
              <a:lumMod val="75000"/>
              <a:alpha val="70000"/>
            </a:schemeClr>
          </a:solidFill>
        </p:spPr>
        <p:txBody>
          <a:bodyPr wrap="square">
            <a:noAutofit/>
          </a:bodyPr>
          <a:lstStyle/>
          <a:p>
            <a:pPr algn="ctr"/>
            <a:r>
              <a:rPr lang="pt-BR" sz="4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Raleway SemiBold" pitchFamily="2" charset="0"/>
              </a:rPr>
              <a:t>26</a:t>
            </a:r>
            <a:r>
              <a:rPr lang="pt-BR" sz="3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Raleway SemiBold" pitchFamily="2" charset="0"/>
              </a:rPr>
              <a:t>%</a:t>
            </a:r>
            <a:r>
              <a:rPr lang="pt-BR" sz="4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Raleway SemiBold" pitchFamily="2" charset="0"/>
              </a:rPr>
              <a:t> </a:t>
            </a:r>
            <a:r>
              <a:rPr lang="pt-BR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Raleway SemiBold" pitchFamily="2" charset="0"/>
              </a:rPr>
              <a:t>PIB</a:t>
            </a:r>
          </a:p>
          <a:p>
            <a:pPr algn="ctr"/>
            <a:r>
              <a:rPr lang="pt-BR" sz="1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Raleway SemiBold" pitchFamily="2" charset="0"/>
              </a:rPr>
              <a:t>Nacional</a:t>
            </a:r>
            <a:endParaRPr lang="pt-BR" sz="28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681346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E6823D2-0419-F9C7-7D4A-BEDDC984E8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830339F5-1CE6-D579-7664-E81C3B291358}"/>
              </a:ext>
            </a:extLst>
          </p:cNvPr>
          <p:cNvSpPr txBox="1"/>
          <p:nvPr/>
        </p:nvSpPr>
        <p:spPr>
          <a:xfrm>
            <a:off x="2259028" y="413920"/>
            <a:ext cx="36946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latin typeface="Calibri" panose="020F0502020204030204" pitchFamily="34" charset="0"/>
                <a:cs typeface="Calibri" panose="020F0502020204030204" pitchFamily="34" charset="0"/>
              </a:rPr>
              <a:t>Movimentação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DB76F5AD-84AC-7DCE-60FA-4C67D78ED0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082" y="1121806"/>
            <a:ext cx="11531836" cy="561781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FAC82224-05C8-0094-02F8-953239BA8719}"/>
              </a:ext>
            </a:extLst>
          </p:cNvPr>
          <p:cNvSpPr txBox="1"/>
          <p:nvPr/>
        </p:nvSpPr>
        <p:spPr>
          <a:xfrm>
            <a:off x="6591278" y="406431"/>
            <a:ext cx="36946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latin typeface="Calibri" panose="020F0502020204030204" pitchFamily="34" charset="0"/>
                <a:cs typeface="Calibri" panose="020F0502020204030204" pitchFamily="34" charset="0"/>
              </a:rPr>
              <a:t>Portuária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9C63B216-A1AE-0A42-0E09-9FAF8F5B309E}"/>
              </a:ext>
            </a:extLst>
          </p:cNvPr>
          <p:cNvSpPr txBox="1"/>
          <p:nvPr/>
        </p:nvSpPr>
        <p:spPr>
          <a:xfrm>
            <a:off x="436557" y="1121806"/>
            <a:ext cx="28875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rgbClr val="173FE5"/>
                </a:solidFill>
                <a:latin typeface="Arial Black" panose="020B0A04020102020204" pitchFamily="34" charset="0"/>
                <a:cs typeface="Aharoni" panose="020F0502020204030204" pitchFamily="2" charset="-79"/>
              </a:rPr>
              <a:t>780,4</a:t>
            </a:r>
            <a:r>
              <a:rPr lang="pt-BR" sz="3600" b="1" dirty="0">
                <a:solidFill>
                  <a:srgbClr val="173FE5"/>
                </a:solidFill>
              </a:rPr>
              <a:t> </a:t>
            </a:r>
            <a:r>
              <a:rPr lang="pt-BR" sz="2400" b="1" dirty="0">
                <a:solidFill>
                  <a:srgbClr val="173FE5"/>
                </a:solidFill>
              </a:rPr>
              <a:t>Mi </a:t>
            </a:r>
            <a:r>
              <a:rPr lang="pt-BR" sz="2400" b="1" dirty="0" err="1">
                <a:solidFill>
                  <a:srgbClr val="173FE5"/>
                </a:solidFill>
              </a:rPr>
              <a:t>ton</a:t>
            </a:r>
            <a:endParaRPr lang="pt-BR" sz="3600" b="1" dirty="0">
              <a:solidFill>
                <a:srgbClr val="173FE5"/>
              </a:solidFill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F9340883-E1AA-CDCB-E6A7-94F547391DFC}"/>
              </a:ext>
            </a:extLst>
          </p:cNvPr>
          <p:cNvSpPr txBox="1"/>
          <p:nvPr/>
        </p:nvSpPr>
        <p:spPr>
          <a:xfrm>
            <a:off x="436557" y="1688951"/>
            <a:ext cx="12156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rgbClr val="0070C0"/>
                </a:solidFill>
              </a:rPr>
              <a:t>Jan-</a:t>
            </a:r>
            <a:r>
              <a:rPr lang="pt-BR" dirty="0" err="1">
                <a:solidFill>
                  <a:srgbClr val="0070C0"/>
                </a:solidFill>
              </a:rPr>
              <a:t>jul</a:t>
            </a:r>
            <a:endParaRPr lang="pt-BR" dirty="0">
              <a:solidFill>
                <a:srgbClr val="0070C0"/>
              </a:solidFill>
            </a:endParaRP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2F3D07F0-51D3-0DFB-B36A-BAFE12F31F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89017" y="1629598"/>
            <a:ext cx="333422" cy="428685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EFEEAC2D-58C5-EC86-20B1-20154FC2C279}"/>
              </a:ext>
            </a:extLst>
          </p:cNvPr>
          <p:cNvSpPr txBox="1"/>
          <p:nvPr/>
        </p:nvSpPr>
        <p:spPr>
          <a:xfrm>
            <a:off x="4735974" y="2537031"/>
            <a:ext cx="1016235" cy="246221"/>
          </a:xfrm>
          <a:prstGeom prst="rect">
            <a:avLst/>
          </a:prstGeom>
          <a:solidFill>
            <a:srgbClr val="F1F1F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pt-BR" sz="1600" dirty="0">
                <a:solidFill>
                  <a:srgbClr val="2B4FE6"/>
                </a:solidFill>
              </a:rPr>
              <a:t>1,32% de </a:t>
            </a:r>
          </a:p>
        </p:txBody>
      </p:sp>
      <p:cxnSp>
        <p:nvCxnSpPr>
          <p:cNvPr id="13" name="Conector: Angulado 12">
            <a:extLst>
              <a:ext uri="{FF2B5EF4-FFF2-40B4-BE49-F238E27FC236}">
                <a16:creationId xmlns:a16="http://schemas.microsoft.com/office/drawing/2014/main" id="{3B350007-C36D-0FC7-FCA5-96503EC7A79F}"/>
              </a:ext>
            </a:extLst>
          </p:cNvPr>
          <p:cNvCxnSpPr>
            <a:cxnSpLocks/>
            <a:endCxn id="7" idx="3"/>
          </p:cNvCxnSpPr>
          <p:nvPr/>
        </p:nvCxnSpPr>
        <p:spPr>
          <a:xfrm rot="10800000">
            <a:off x="3324114" y="1444972"/>
            <a:ext cx="3229087" cy="184626"/>
          </a:xfrm>
          <a:prstGeom prst="bentConnector3">
            <a:avLst>
              <a:gd name="adj1" fmla="val -342"/>
            </a:avLst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42D6B654-05A8-C149-AB5E-B8C756CAE496}"/>
              </a:ext>
            </a:extLst>
          </p:cNvPr>
          <p:cNvSpPr txBox="1"/>
          <p:nvPr/>
        </p:nvSpPr>
        <p:spPr>
          <a:xfrm>
            <a:off x="10209252" y="3552472"/>
            <a:ext cx="1129308" cy="215444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pt-BR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 Black" panose="020B0A04020102020204" pitchFamily="34" charset="0"/>
                <a:cs typeface="Aharoni" panose="020F0502020204030204" pitchFamily="2" charset="-79"/>
              </a:rPr>
              <a:t>9,76%</a:t>
            </a:r>
            <a:endParaRPr lang="pt-BR" sz="4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D41F8B26-EDEB-B0BA-85D3-D165D21BB0FB}"/>
              </a:ext>
            </a:extLst>
          </p:cNvPr>
          <p:cNvSpPr txBox="1"/>
          <p:nvPr/>
        </p:nvSpPr>
        <p:spPr>
          <a:xfrm>
            <a:off x="9020532" y="3552472"/>
            <a:ext cx="1262658" cy="215444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pt-BR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 Black" panose="020B0A04020102020204" pitchFamily="34" charset="0"/>
                <a:cs typeface="Aharoni" panose="020F0502020204030204" pitchFamily="2" charset="-79"/>
              </a:rPr>
              <a:t>8,6 mi TEU</a:t>
            </a:r>
            <a:endParaRPr lang="pt-BR" sz="4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6" name="Triângulo isósceles 25">
            <a:extLst>
              <a:ext uri="{FF2B5EF4-FFF2-40B4-BE49-F238E27FC236}">
                <a16:creationId xmlns:a16="http://schemas.microsoft.com/office/drawing/2014/main" id="{687B0DAA-74C9-46B1-5F82-833A8F5189ED}"/>
              </a:ext>
            </a:extLst>
          </p:cNvPr>
          <p:cNvSpPr/>
          <p:nvPr/>
        </p:nvSpPr>
        <p:spPr>
          <a:xfrm>
            <a:off x="10256520" y="3577329"/>
            <a:ext cx="137160" cy="140970"/>
          </a:xfrm>
          <a:prstGeom prst="triangl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7" name="Triângulo isósceles 26">
            <a:extLst>
              <a:ext uri="{FF2B5EF4-FFF2-40B4-BE49-F238E27FC236}">
                <a16:creationId xmlns:a16="http://schemas.microsoft.com/office/drawing/2014/main" id="{E79FF41F-8F6F-C4B8-29E2-0D160041488E}"/>
              </a:ext>
            </a:extLst>
          </p:cNvPr>
          <p:cNvSpPr/>
          <p:nvPr/>
        </p:nvSpPr>
        <p:spPr>
          <a:xfrm>
            <a:off x="9932670" y="3860226"/>
            <a:ext cx="137160" cy="140970"/>
          </a:xfrm>
          <a:prstGeom prst="triangl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A75D73A6-32E9-219C-35E7-FCAE7B83568E}"/>
              </a:ext>
            </a:extLst>
          </p:cNvPr>
          <p:cNvSpPr txBox="1"/>
          <p:nvPr/>
        </p:nvSpPr>
        <p:spPr>
          <a:xfrm>
            <a:off x="1359859" y="1750506"/>
            <a:ext cx="724544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pt-BR" sz="1600" dirty="0">
                <a:solidFill>
                  <a:srgbClr val="2B4FE6"/>
                </a:solidFill>
              </a:rPr>
              <a:t>1,76%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75652CDE-46C0-A196-2117-2B71EF52B71B}"/>
              </a:ext>
            </a:extLst>
          </p:cNvPr>
          <p:cNvSpPr txBox="1"/>
          <p:nvPr/>
        </p:nvSpPr>
        <p:spPr>
          <a:xfrm>
            <a:off x="10155912" y="3828537"/>
            <a:ext cx="1129308" cy="215444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pt-BR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 Black" panose="020B0A04020102020204" pitchFamily="34" charset="0"/>
                <a:cs typeface="Aharoni" panose="020F0502020204030204" pitchFamily="2" charset="-79"/>
              </a:rPr>
              <a:t>4,45%</a:t>
            </a:r>
            <a:endParaRPr lang="pt-BR" sz="4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9AB739B4-1167-D7BA-6437-51482F2A02F2}"/>
              </a:ext>
            </a:extLst>
          </p:cNvPr>
          <p:cNvSpPr txBox="1"/>
          <p:nvPr/>
        </p:nvSpPr>
        <p:spPr>
          <a:xfrm>
            <a:off x="8967192" y="3828537"/>
            <a:ext cx="1262658" cy="215444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pt-BR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 Black" panose="020B0A04020102020204" pitchFamily="34" charset="0"/>
                <a:cs typeface="Aharoni" panose="020F0502020204030204" pitchFamily="2" charset="-79"/>
              </a:rPr>
              <a:t>37,1mi </a:t>
            </a:r>
            <a:r>
              <a:rPr lang="pt-BR" sz="14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 Black" panose="020B0A04020102020204" pitchFamily="34" charset="0"/>
                <a:cs typeface="Aharoni" panose="020F0502020204030204" pitchFamily="2" charset="-79"/>
              </a:rPr>
              <a:t>ton</a:t>
            </a:r>
            <a:endParaRPr lang="pt-BR" sz="4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2" name="Triângulo isósceles 11">
            <a:extLst>
              <a:ext uri="{FF2B5EF4-FFF2-40B4-BE49-F238E27FC236}">
                <a16:creationId xmlns:a16="http://schemas.microsoft.com/office/drawing/2014/main" id="{D385FBAA-3318-F07A-F4EB-52B34DD7D0A0}"/>
              </a:ext>
            </a:extLst>
          </p:cNvPr>
          <p:cNvSpPr/>
          <p:nvPr/>
        </p:nvSpPr>
        <p:spPr>
          <a:xfrm>
            <a:off x="10204311" y="3860226"/>
            <a:ext cx="137160" cy="140970"/>
          </a:xfrm>
          <a:prstGeom prst="triangl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E3323593-6346-373F-D535-CB5F5A1ECF7E}"/>
              </a:ext>
            </a:extLst>
          </p:cNvPr>
          <p:cNvSpPr txBox="1"/>
          <p:nvPr/>
        </p:nvSpPr>
        <p:spPr>
          <a:xfrm>
            <a:off x="9211032" y="5505510"/>
            <a:ext cx="1129308" cy="215444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pt-BR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 Black" panose="020B0A04020102020204" pitchFamily="34" charset="0"/>
                <a:cs typeface="Aharoni" panose="020F0502020204030204" pitchFamily="2" charset="-79"/>
              </a:rPr>
              <a:t>13,49%</a:t>
            </a:r>
            <a:endParaRPr lang="pt-BR" sz="4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902E6C5C-9A58-0BDC-07C0-6977EB538D90}"/>
              </a:ext>
            </a:extLst>
          </p:cNvPr>
          <p:cNvSpPr txBox="1"/>
          <p:nvPr/>
        </p:nvSpPr>
        <p:spPr>
          <a:xfrm>
            <a:off x="8862774" y="5229445"/>
            <a:ext cx="1129308" cy="215444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pt-BR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 Black" panose="020B0A04020102020204" pitchFamily="34" charset="0"/>
                <a:cs typeface="Aharoni" panose="020F0502020204030204" pitchFamily="2" charset="-79"/>
              </a:rPr>
              <a:t>7,85%</a:t>
            </a:r>
            <a:endParaRPr lang="pt-BR" sz="4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B80AF53B-D900-C237-D431-3B6B0A30A174}"/>
              </a:ext>
            </a:extLst>
          </p:cNvPr>
          <p:cNvSpPr txBox="1"/>
          <p:nvPr/>
        </p:nvSpPr>
        <p:spPr>
          <a:xfrm>
            <a:off x="8001000" y="5237213"/>
            <a:ext cx="640080" cy="200055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pt-BR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Soja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E63CDC32-F613-DE67-DF9F-115068F2FE53}"/>
              </a:ext>
            </a:extLst>
          </p:cNvPr>
          <p:cNvSpPr txBox="1"/>
          <p:nvPr/>
        </p:nvSpPr>
        <p:spPr>
          <a:xfrm>
            <a:off x="8082498" y="4967605"/>
            <a:ext cx="1262658" cy="200055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endParaRPr lang="pt-BR" sz="13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02FEB912-4197-6864-603C-2805555AB56D}"/>
              </a:ext>
            </a:extLst>
          </p:cNvPr>
          <p:cNvSpPr txBox="1"/>
          <p:nvPr/>
        </p:nvSpPr>
        <p:spPr>
          <a:xfrm>
            <a:off x="8084820" y="2965104"/>
            <a:ext cx="3558540" cy="2769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pt-BR" dirty="0">
                <a:solidFill>
                  <a:srgbClr val="2B4FE6"/>
                </a:solidFill>
                <a:latin typeface="Aptos Black" panose="020F0502020204030204" pitchFamily="34" charset="0"/>
              </a:rPr>
              <a:t>Destaque para o crescimento de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AA657CC0-24A5-27A7-C7E5-1E8159773CC7}"/>
              </a:ext>
            </a:extLst>
          </p:cNvPr>
          <p:cNvSpPr txBox="1"/>
          <p:nvPr/>
        </p:nvSpPr>
        <p:spPr>
          <a:xfrm>
            <a:off x="8150669" y="1491138"/>
            <a:ext cx="3558540" cy="2769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pt-BR" dirty="0">
                <a:solidFill>
                  <a:srgbClr val="2B4FE6"/>
                </a:solidFill>
                <a:latin typeface="Aptos Black" panose="020F0502020204030204" pitchFamily="34" charset="0"/>
              </a:rPr>
              <a:t>Destaque para Portos Privados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A61B2DC5-CA5C-736A-4124-994DB2439DF2}"/>
              </a:ext>
            </a:extLst>
          </p:cNvPr>
          <p:cNvSpPr txBox="1"/>
          <p:nvPr/>
        </p:nvSpPr>
        <p:spPr>
          <a:xfrm>
            <a:off x="8144183" y="1835007"/>
            <a:ext cx="3314753" cy="215444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pt-BR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 Black" panose="020B0A04020102020204" pitchFamily="34" charset="0"/>
                <a:cs typeface="Aharoni" panose="020F0502020204030204" pitchFamily="2" charset="-79"/>
              </a:rPr>
              <a:t>502,7 milhões de toneladas</a:t>
            </a:r>
            <a:endParaRPr lang="pt-BR" sz="4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50FD6E1F-C5EE-B1C3-50B4-A7215658E4A8}"/>
              </a:ext>
            </a:extLst>
          </p:cNvPr>
          <p:cNvSpPr txBox="1"/>
          <p:nvPr/>
        </p:nvSpPr>
        <p:spPr>
          <a:xfrm>
            <a:off x="8346022" y="2132448"/>
            <a:ext cx="2169578" cy="184666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pt-BR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 Black" panose="020B0A04020102020204" pitchFamily="34" charset="0"/>
                <a:cs typeface="Aharoni" panose="020F0502020204030204" pitchFamily="2" charset="-79"/>
              </a:rPr>
              <a:t>2,5% de crescimento</a:t>
            </a:r>
            <a:endParaRPr lang="pt-BR" sz="36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22" name="Imagem 21">
            <a:extLst>
              <a:ext uri="{FF2B5EF4-FFF2-40B4-BE49-F238E27FC236}">
                <a16:creationId xmlns:a16="http://schemas.microsoft.com/office/drawing/2014/main" id="{51520AD8-F688-D54F-2A21-D84204C8ACA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39242" y="6032730"/>
            <a:ext cx="2893671" cy="684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700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C1C11E1-570D-537A-E315-DCE9EEA9E3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D03034B8-D3E8-09AC-5026-4C991251A972}"/>
              </a:ext>
            </a:extLst>
          </p:cNvPr>
          <p:cNvSpPr txBox="1"/>
          <p:nvPr/>
        </p:nvSpPr>
        <p:spPr>
          <a:xfrm>
            <a:off x="700308" y="252371"/>
            <a:ext cx="78545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latin typeface="Calibri" panose="020F0502020204030204" pitchFamily="34" charset="0"/>
                <a:cs typeface="Calibri" panose="020F0502020204030204" pitchFamily="34" charset="0"/>
              </a:rPr>
              <a:t>Investimento Público x Privado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E42AE984-63F2-5780-B926-FAEE6606573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149" t="5425" r="3374" b="9849"/>
          <a:stretch>
            <a:fillRect/>
          </a:stretch>
        </p:blipFill>
        <p:spPr>
          <a:xfrm>
            <a:off x="924560" y="1552883"/>
            <a:ext cx="5380042" cy="4302623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3FAD64FF-7714-FAAD-3B50-DDA1D8C0B7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6682" y="1400483"/>
            <a:ext cx="5550471" cy="4220760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6290062C-40FE-32C1-B5C5-0C62062AB9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39242" y="6032730"/>
            <a:ext cx="2893671" cy="684362"/>
          </a:xfrm>
          <a:prstGeom prst="rect">
            <a:avLst/>
          </a:prstGeom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C0289900-9461-6970-8071-AA71E792D32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680" y="2956335"/>
            <a:ext cx="1022224" cy="1014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21043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0273899-F3D0-2DE9-72E2-71BCC1F0AA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33B8F2FE-78B3-9C5F-E9EF-93176959C706}"/>
              </a:ext>
            </a:extLst>
          </p:cNvPr>
          <p:cNvSpPr txBox="1"/>
          <p:nvPr/>
        </p:nvSpPr>
        <p:spPr>
          <a:xfrm>
            <a:off x="467225" y="330227"/>
            <a:ext cx="90102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latin typeface="Calibri" panose="020F0502020204030204" pitchFamily="34" charset="0"/>
                <a:cs typeface="Calibri" panose="020F0502020204030204" pitchFamily="34" charset="0"/>
              </a:rPr>
              <a:t>Concessões Portuárias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E7F9AC48-A6C3-BB05-4D2A-BAECBA16AE1A}"/>
              </a:ext>
            </a:extLst>
          </p:cNvPr>
          <p:cNvSpPr/>
          <p:nvPr/>
        </p:nvSpPr>
        <p:spPr>
          <a:xfrm>
            <a:off x="387274" y="1038113"/>
            <a:ext cx="6508377" cy="3227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0A1A8CCE-BA5E-B7F1-37BC-D06A9F63576D}"/>
              </a:ext>
            </a:extLst>
          </p:cNvPr>
          <p:cNvGrpSpPr/>
          <p:nvPr/>
        </p:nvGrpSpPr>
        <p:grpSpPr>
          <a:xfrm>
            <a:off x="467225" y="1337368"/>
            <a:ext cx="7626574" cy="5101243"/>
            <a:chOff x="427914" y="1544455"/>
            <a:chExt cx="7626574" cy="5101243"/>
          </a:xfrm>
        </p:grpSpPr>
        <p:pic>
          <p:nvPicPr>
            <p:cNvPr id="3" name="Imagem 2">
              <a:extLst>
                <a:ext uri="{FF2B5EF4-FFF2-40B4-BE49-F238E27FC236}">
                  <a16:creationId xmlns:a16="http://schemas.microsoft.com/office/drawing/2014/main" id="{8F9FC89C-92CD-E089-99B3-0E915111D61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2735" t="20548" r="34003"/>
            <a:stretch>
              <a:fillRect/>
            </a:stretch>
          </p:blipFill>
          <p:spPr>
            <a:xfrm>
              <a:off x="427914" y="1544455"/>
              <a:ext cx="7626574" cy="5101243"/>
            </a:xfrm>
            <a:prstGeom prst="rect">
              <a:avLst/>
            </a:prstGeom>
          </p:spPr>
        </p:pic>
        <p:sp>
          <p:nvSpPr>
            <p:cNvPr id="2" name="CaixaDeTexto 1">
              <a:extLst>
                <a:ext uri="{FF2B5EF4-FFF2-40B4-BE49-F238E27FC236}">
                  <a16:creationId xmlns:a16="http://schemas.microsoft.com/office/drawing/2014/main" id="{6DC28AC4-CC5A-F424-585D-228A04E7B439}"/>
                </a:ext>
              </a:extLst>
            </p:cNvPr>
            <p:cNvSpPr txBox="1"/>
            <p:nvPr/>
          </p:nvSpPr>
          <p:spPr>
            <a:xfrm>
              <a:off x="5678994" y="5669529"/>
              <a:ext cx="1287475" cy="1384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pt-BR" sz="900" b="1" dirty="0">
                  <a:solidFill>
                    <a:srgbClr val="2B4FE6"/>
                  </a:solidFill>
                </a:rPr>
                <a:t>TECON Santos 10</a:t>
              </a:r>
            </a:p>
          </p:txBody>
        </p:sp>
      </p:grpSp>
      <p:sp>
        <p:nvSpPr>
          <p:cNvPr id="9" name="Google Shape;8165;p83">
            <a:extLst>
              <a:ext uri="{FF2B5EF4-FFF2-40B4-BE49-F238E27FC236}">
                <a16:creationId xmlns:a16="http://schemas.microsoft.com/office/drawing/2014/main" id="{B1D20966-26EF-8B65-67D2-9C5D5DB5A990}"/>
              </a:ext>
            </a:extLst>
          </p:cNvPr>
          <p:cNvSpPr txBox="1"/>
          <p:nvPr/>
        </p:nvSpPr>
        <p:spPr>
          <a:xfrm flipH="1">
            <a:off x="497705" y="1004632"/>
            <a:ext cx="2316615" cy="573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r>
              <a:rPr lang="en-GB" sz="2800" dirty="0">
                <a:solidFill>
                  <a:srgbClr val="002060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2023-2026</a:t>
            </a:r>
            <a:endParaRPr lang="en-GB" sz="1600" dirty="0">
              <a:solidFill>
                <a:srgbClr val="002060"/>
              </a:solidFill>
              <a:latin typeface="Poppins Medium" panose="00000600000000000000" pitchFamily="2" charset="0"/>
              <a:cs typeface="Poppins Medium" panose="00000600000000000000" pitchFamily="2" charset="0"/>
            </a:endParaRPr>
          </a:p>
        </p:txBody>
      </p:sp>
      <p:grpSp>
        <p:nvGrpSpPr>
          <p:cNvPr id="12" name="Agrupar 11">
            <a:extLst>
              <a:ext uri="{FF2B5EF4-FFF2-40B4-BE49-F238E27FC236}">
                <a16:creationId xmlns:a16="http://schemas.microsoft.com/office/drawing/2014/main" id="{15573B6D-98E5-8915-A23C-3BCAD79C760A}"/>
              </a:ext>
            </a:extLst>
          </p:cNvPr>
          <p:cNvGrpSpPr/>
          <p:nvPr/>
        </p:nvGrpSpPr>
        <p:grpSpPr>
          <a:xfrm>
            <a:off x="8324761" y="663253"/>
            <a:ext cx="3369534" cy="5809129"/>
            <a:chOff x="8324761" y="622613"/>
            <a:chExt cx="3369534" cy="5809129"/>
          </a:xfrm>
        </p:grpSpPr>
        <p:pic>
          <p:nvPicPr>
            <p:cNvPr id="8" name="Imagem 7">
              <a:extLst>
                <a:ext uri="{FF2B5EF4-FFF2-40B4-BE49-F238E27FC236}">
                  <a16:creationId xmlns:a16="http://schemas.microsoft.com/office/drawing/2014/main" id="{8CFFC2F2-0D15-971B-1CC2-ECDAC23406A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71323" t="9364" r="727" b="157"/>
            <a:stretch>
              <a:fillRect/>
            </a:stretch>
          </p:blipFill>
          <p:spPr>
            <a:xfrm>
              <a:off x="8324761" y="622613"/>
              <a:ext cx="3369534" cy="5809129"/>
            </a:xfrm>
            <a:prstGeom prst="rect">
              <a:avLst/>
            </a:prstGeom>
          </p:spPr>
        </p:pic>
        <p:sp>
          <p:nvSpPr>
            <p:cNvPr id="5" name="CaixaDeTexto 4">
              <a:extLst>
                <a:ext uri="{FF2B5EF4-FFF2-40B4-BE49-F238E27FC236}">
                  <a16:creationId xmlns:a16="http://schemas.microsoft.com/office/drawing/2014/main" id="{23F045B0-7316-FDC0-EEBF-6484B3922FE6}"/>
                </a:ext>
              </a:extLst>
            </p:cNvPr>
            <p:cNvSpPr txBox="1"/>
            <p:nvPr/>
          </p:nvSpPr>
          <p:spPr>
            <a:xfrm>
              <a:off x="9124490" y="2506658"/>
              <a:ext cx="1770075" cy="338554"/>
            </a:xfrm>
            <a:prstGeom prst="rect">
              <a:avLst/>
            </a:prstGeom>
            <a:solidFill>
              <a:srgbClr val="022873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pt-BR" sz="1100" dirty="0">
                  <a:solidFill>
                    <a:schemeClr val="bg1"/>
                  </a:solidFill>
                </a:rPr>
                <a:t>Incluindo Maior leilão da história: ITG02 – R$ 3,58 bi</a:t>
              </a:r>
            </a:p>
          </p:txBody>
        </p:sp>
        <p:sp>
          <p:nvSpPr>
            <p:cNvPr id="6" name="CaixaDeTexto 5">
              <a:extLst>
                <a:ext uri="{FF2B5EF4-FFF2-40B4-BE49-F238E27FC236}">
                  <a16:creationId xmlns:a16="http://schemas.microsoft.com/office/drawing/2014/main" id="{2E0266CF-07FF-D2E6-0F0E-95BB34AABC9A}"/>
                </a:ext>
              </a:extLst>
            </p:cNvPr>
            <p:cNvSpPr txBox="1"/>
            <p:nvPr/>
          </p:nvSpPr>
          <p:spPr>
            <a:xfrm>
              <a:off x="9124490" y="4130645"/>
              <a:ext cx="1770075" cy="507831"/>
            </a:xfrm>
            <a:prstGeom prst="rect">
              <a:avLst/>
            </a:prstGeom>
            <a:solidFill>
              <a:srgbClr val="022873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pt-BR" sz="1100" dirty="0">
                  <a:solidFill>
                    <a:schemeClr val="bg1"/>
                  </a:solidFill>
                </a:rPr>
                <a:t>TECON Santos 10 – R$ 5,6 bi</a:t>
              </a:r>
            </a:p>
            <a:p>
              <a:pPr algn="ctr"/>
              <a:r>
                <a:rPr lang="pt-BR" sz="1100" dirty="0">
                  <a:solidFill>
                    <a:schemeClr val="bg1"/>
                  </a:solidFill>
                </a:rPr>
                <a:t>Concessão Canal Porto de Paranaguá/PR – R$ 1,23 bi</a:t>
              </a:r>
            </a:p>
          </p:txBody>
        </p:sp>
        <p:sp>
          <p:nvSpPr>
            <p:cNvPr id="10" name="CaixaDeTexto 9">
              <a:extLst>
                <a:ext uri="{FF2B5EF4-FFF2-40B4-BE49-F238E27FC236}">
                  <a16:creationId xmlns:a16="http://schemas.microsoft.com/office/drawing/2014/main" id="{A10CA0B9-8AAD-FDD0-0622-6289AB0F76A0}"/>
                </a:ext>
              </a:extLst>
            </p:cNvPr>
            <p:cNvSpPr txBox="1"/>
            <p:nvPr/>
          </p:nvSpPr>
          <p:spPr>
            <a:xfrm>
              <a:off x="8498048" y="5870781"/>
              <a:ext cx="3022958" cy="338554"/>
            </a:xfrm>
            <a:prstGeom prst="rect">
              <a:avLst/>
            </a:prstGeom>
            <a:solidFill>
              <a:srgbClr val="022873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pt-BR" sz="1100" dirty="0">
                  <a:solidFill>
                    <a:schemeClr val="bg1"/>
                  </a:solidFill>
                </a:rPr>
                <a:t>IQI15 – Porto do Itaqui/MA – R$ 1,58 bi</a:t>
              </a:r>
            </a:p>
            <a:p>
              <a:pPr algn="ctr"/>
              <a:r>
                <a:rPr lang="pt-BR" sz="1100" dirty="0">
                  <a:solidFill>
                    <a:schemeClr val="bg1"/>
                  </a:solidFill>
                </a:rPr>
                <a:t>VDC10 – Porto de Vila do Conde/PA – 1,13 bi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905933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1698E01-CF1F-14EE-2C96-E03CA528DD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124C6201-6808-2C3E-8A20-9919BF73C89D}"/>
              </a:ext>
            </a:extLst>
          </p:cNvPr>
          <p:cNvSpPr txBox="1"/>
          <p:nvPr/>
        </p:nvSpPr>
        <p:spPr>
          <a:xfrm>
            <a:off x="842693" y="296005"/>
            <a:ext cx="109835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4000" b="1" dirty="0">
                <a:latin typeface="Calibri" panose="020F0502020204030204" pitchFamily="34" charset="0"/>
                <a:cs typeface="Calibri" panose="020F0502020204030204" pitchFamily="34" charset="0"/>
              </a:rPr>
              <a:t>Investimento Privado</a:t>
            </a: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F0C1E4A1-C607-48CF-85BD-C3D1F3C5546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3434"/>
          <a:stretch>
            <a:fillRect/>
          </a:stretch>
        </p:blipFill>
        <p:spPr>
          <a:xfrm>
            <a:off x="1299656" y="2367280"/>
            <a:ext cx="10659963" cy="4026267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AAA9D00B-A422-9005-79A9-BEBC0A5F57E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7950" t="3533" r="13450" b="77919"/>
          <a:stretch>
            <a:fillRect/>
          </a:stretch>
        </p:blipFill>
        <p:spPr>
          <a:xfrm>
            <a:off x="6452249" y="1391920"/>
            <a:ext cx="4114800" cy="97536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0E1FE4A9-3ADF-91A3-BA81-AF7B4C12486F}"/>
              </a:ext>
            </a:extLst>
          </p:cNvPr>
          <p:cNvSpPr txBox="1"/>
          <p:nvPr/>
        </p:nvSpPr>
        <p:spPr>
          <a:xfrm>
            <a:off x="3607638" y="2121059"/>
            <a:ext cx="1452042" cy="24622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pt-BR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 Black" panose="020B0A04020102020204" pitchFamily="34" charset="0"/>
                <a:cs typeface="Aharoni" panose="020F0502020204030204" pitchFamily="2" charset="-79"/>
              </a:rPr>
              <a:t>2015 - 2022</a:t>
            </a:r>
            <a:endParaRPr lang="pt-BR" sz="4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D3CEB647-8E08-B2B4-55D4-4061B733430F}"/>
              </a:ext>
            </a:extLst>
          </p:cNvPr>
          <p:cNvSpPr txBox="1"/>
          <p:nvPr/>
        </p:nvSpPr>
        <p:spPr>
          <a:xfrm>
            <a:off x="842693" y="418940"/>
            <a:ext cx="579710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rgbClr val="173FE5"/>
                </a:solidFill>
                <a:latin typeface="Arial Black" panose="020B0A04020102020204" pitchFamily="34" charset="0"/>
                <a:cs typeface="Aharoni" panose="020F0502020204030204" pitchFamily="2" charset="-79"/>
              </a:rPr>
              <a:t>Maior Carteira de concessões da história</a:t>
            </a:r>
            <a:endParaRPr lang="pt-BR" sz="3600" b="1" dirty="0">
              <a:solidFill>
                <a:srgbClr val="173FE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18632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CDCD1D4-F9EA-A41F-69F1-0390DAF4F6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91A368BD-AAE9-4310-4F6B-A400E75627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197" y="1567499"/>
            <a:ext cx="11629565" cy="4381887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09D29D9B-92B2-8679-9671-7D3145E5C774}"/>
              </a:ext>
            </a:extLst>
          </p:cNvPr>
          <p:cNvSpPr txBox="1"/>
          <p:nvPr/>
        </p:nvSpPr>
        <p:spPr>
          <a:xfrm>
            <a:off x="923718" y="611257"/>
            <a:ext cx="109835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4000" b="1" dirty="0">
                <a:latin typeface="Calibri" panose="020F0502020204030204" pitchFamily="34" charset="0"/>
                <a:cs typeface="Calibri" panose="020F0502020204030204" pitchFamily="34" charset="0"/>
              </a:rPr>
              <a:t>Investimento Privado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33E1D2B9-7436-6EDB-2C16-7678F61975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39242" y="6032730"/>
            <a:ext cx="2893671" cy="684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268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30A094D-76AA-88E5-F590-CF74D0F8CC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E7CFB6CF-EB89-2958-CA68-42FB3262F249}"/>
              </a:ext>
            </a:extLst>
          </p:cNvPr>
          <p:cNvSpPr txBox="1"/>
          <p:nvPr/>
        </p:nvSpPr>
        <p:spPr>
          <a:xfrm>
            <a:off x="842693" y="296005"/>
            <a:ext cx="109835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latin typeface="Calibri" panose="020F0502020204030204" pitchFamily="34" charset="0"/>
                <a:cs typeface="Calibri" panose="020F0502020204030204" pitchFamily="34" charset="0"/>
              </a:rPr>
              <a:t>Investimentos em Santa Catarina</a:t>
            </a:r>
          </a:p>
        </p:txBody>
      </p:sp>
      <p:pic>
        <p:nvPicPr>
          <p:cNvPr id="2" name="Imagem 1" descr="Logotipo, nome da empresa&#10;&#10;O conteúdo gerado por IA pode estar incorreto.">
            <a:extLst>
              <a:ext uri="{FF2B5EF4-FFF2-40B4-BE49-F238E27FC236}">
                <a16:creationId xmlns:a16="http://schemas.microsoft.com/office/drawing/2014/main" id="{0AE43ED1-A57A-24C4-E6A3-739D8B2DEB8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4541" b="23646"/>
          <a:stretch>
            <a:fillRect/>
          </a:stretch>
        </p:blipFill>
        <p:spPr>
          <a:xfrm>
            <a:off x="10018611" y="326122"/>
            <a:ext cx="2049342" cy="707886"/>
          </a:xfrm>
          <a:prstGeom prst="rect">
            <a:avLst/>
          </a:prstGeom>
        </p:spPr>
      </p:pic>
      <p:sp>
        <p:nvSpPr>
          <p:cNvPr id="4" name="Google Shape;713;p23">
            <a:extLst>
              <a:ext uri="{FF2B5EF4-FFF2-40B4-BE49-F238E27FC236}">
                <a16:creationId xmlns:a16="http://schemas.microsoft.com/office/drawing/2014/main" id="{4DB54672-7053-1EFC-CF2A-0BC15A245E02}"/>
              </a:ext>
            </a:extLst>
          </p:cNvPr>
          <p:cNvSpPr/>
          <p:nvPr/>
        </p:nvSpPr>
        <p:spPr>
          <a:xfrm>
            <a:off x="877418" y="2486958"/>
            <a:ext cx="5308756" cy="2920271"/>
          </a:xfrm>
          <a:custGeom>
            <a:avLst/>
            <a:gdLst/>
            <a:ahLst/>
            <a:cxnLst/>
            <a:rect l="l" t="t" r="r" b="b"/>
            <a:pathLst>
              <a:path w="781357" h="498748" extrusionOk="0">
                <a:moveTo>
                  <a:pt x="964" y="178217"/>
                </a:moveTo>
                <a:lnTo>
                  <a:pt x="964" y="177223"/>
                </a:lnTo>
                <a:lnTo>
                  <a:pt x="0" y="176259"/>
                </a:lnTo>
                <a:lnTo>
                  <a:pt x="964" y="175295"/>
                </a:lnTo>
                <a:lnTo>
                  <a:pt x="5812" y="174332"/>
                </a:lnTo>
                <a:lnTo>
                  <a:pt x="5812" y="173368"/>
                </a:lnTo>
                <a:lnTo>
                  <a:pt x="2891" y="174332"/>
                </a:lnTo>
                <a:lnTo>
                  <a:pt x="1927" y="172404"/>
                </a:lnTo>
                <a:lnTo>
                  <a:pt x="2891" y="172404"/>
                </a:lnTo>
                <a:lnTo>
                  <a:pt x="4848" y="171440"/>
                </a:lnTo>
                <a:lnTo>
                  <a:pt x="4848" y="170446"/>
                </a:lnTo>
                <a:lnTo>
                  <a:pt x="4848" y="169482"/>
                </a:lnTo>
                <a:lnTo>
                  <a:pt x="2891" y="168518"/>
                </a:lnTo>
                <a:lnTo>
                  <a:pt x="2891" y="167555"/>
                </a:lnTo>
                <a:lnTo>
                  <a:pt x="3885" y="167555"/>
                </a:lnTo>
                <a:lnTo>
                  <a:pt x="4848" y="169482"/>
                </a:lnTo>
                <a:lnTo>
                  <a:pt x="5812" y="169482"/>
                </a:lnTo>
                <a:lnTo>
                  <a:pt x="8702" y="168518"/>
                </a:lnTo>
                <a:lnTo>
                  <a:pt x="4848" y="165627"/>
                </a:lnTo>
                <a:lnTo>
                  <a:pt x="4848" y="164633"/>
                </a:lnTo>
                <a:lnTo>
                  <a:pt x="5812" y="162705"/>
                </a:lnTo>
                <a:lnTo>
                  <a:pt x="7739" y="164633"/>
                </a:lnTo>
                <a:lnTo>
                  <a:pt x="9696" y="164633"/>
                </a:lnTo>
                <a:lnTo>
                  <a:pt x="8702" y="163669"/>
                </a:lnTo>
                <a:lnTo>
                  <a:pt x="7739" y="163669"/>
                </a:lnTo>
                <a:lnTo>
                  <a:pt x="5812" y="161742"/>
                </a:lnTo>
                <a:lnTo>
                  <a:pt x="4848" y="159814"/>
                </a:lnTo>
                <a:lnTo>
                  <a:pt x="6775" y="159814"/>
                </a:lnTo>
                <a:lnTo>
                  <a:pt x="8702" y="161742"/>
                </a:lnTo>
                <a:lnTo>
                  <a:pt x="9696" y="163669"/>
                </a:lnTo>
                <a:lnTo>
                  <a:pt x="11623" y="162705"/>
                </a:lnTo>
                <a:lnTo>
                  <a:pt x="10660" y="161742"/>
                </a:lnTo>
                <a:lnTo>
                  <a:pt x="8702" y="160778"/>
                </a:lnTo>
                <a:lnTo>
                  <a:pt x="7739" y="156892"/>
                </a:lnTo>
                <a:lnTo>
                  <a:pt x="8702" y="157856"/>
                </a:lnTo>
                <a:lnTo>
                  <a:pt x="10660" y="159814"/>
                </a:lnTo>
                <a:lnTo>
                  <a:pt x="11623" y="158820"/>
                </a:lnTo>
                <a:lnTo>
                  <a:pt x="12587" y="157856"/>
                </a:lnTo>
                <a:lnTo>
                  <a:pt x="12587" y="156892"/>
                </a:lnTo>
                <a:lnTo>
                  <a:pt x="11623" y="155929"/>
                </a:lnTo>
                <a:lnTo>
                  <a:pt x="10660" y="154001"/>
                </a:lnTo>
                <a:lnTo>
                  <a:pt x="12587" y="154001"/>
                </a:lnTo>
                <a:lnTo>
                  <a:pt x="13551" y="155929"/>
                </a:lnTo>
                <a:lnTo>
                  <a:pt x="15508" y="154001"/>
                </a:lnTo>
                <a:lnTo>
                  <a:pt x="13551" y="152043"/>
                </a:lnTo>
                <a:lnTo>
                  <a:pt x="16472" y="152043"/>
                </a:lnTo>
                <a:lnTo>
                  <a:pt x="17435" y="152043"/>
                </a:lnTo>
                <a:lnTo>
                  <a:pt x="17435" y="151079"/>
                </a:lnTo>
                <a:lnTo>
                  <a:pt x="14514" y="149152"/>
                </a:lnTo>
                <a:lnTo>
                  <a:pt x="15508" y="149152"/>
                </a:lnTo>
                <a:lnTo>
                  <a:pt x="15508" y="147224"/>
                </a:lnTo>
                <a:lnTo>
                  <a:pt x="17435" y="148188"/>
                </a:lnTo>
                <a:lnTo>
                  <a:pt x="19362" y="147224"/>
                </a:lnTo>
                <a:lnTo>
                  <a:pt x="19362" y="146260"/>
                </a:lnTo>
                <a:lnTo>
                  <a:pt x="18399" y="144302"/>
                </a:lnTo>
                <a:lnTo>
                  <a:pt x="18399" y="143339"/>
                </a:lnTo>
                <a:lnTo>
                  <a:pt x="22283" y="145266"/>
                </a:lnTo>
                <a:lnTo>
                  <a:pt x="23247" y="145266"/>
                </a:lnTo>
                <a:lnTo>
                  <a:pt x="24210" y="145266"/>
                </a:lnTo>
                <a:lnTo>
                  <a:pt x="22283" y="144302"/>
                </a:lnTo>
                <a:lnTo>
                  <a:pt x="20326" y="142375"/>
                </a:lnTo>
                <a:lnTo>
                  <a:pt x="22283" y="141411"/>
                </a:lnTo>
                <a:lnTo>
                  <a:pt x="23247" y="140447"/>
                </a:lnTo>
                <a:lnTo>
                  <a:pt x="22283" y="139453"/>
                </a:lnTo>
                <a:lnTo>
                  <a:pt x="23247" y="137526"/>
                </a:lnTo>
                <a:lnTo>
                  <a:pt x="20326" y="136562"/>
                </a:lnTo>
                <a:lnTo>
                  <a:pt x="21289" y="135598"/>
                </a:lnTo>
                <a:lnTo>
                  <a:pt x="22283" y="133670"/>
                </a:lnTo>
                <a:lnTo>
                  <a:pt x="20326" y="133670"/>
                </a:lnTo>
                <a:lnTo>
                  <a:pt x="20326" y="132676"/>
                </a:lnTo>
                <a:lnTo>
                  <a:pt x="25174" y="133670"/>
                </a:lnTo>
                <a:lnTo>
                  <a:pt x="25174" y="132676"/>
                </a:lnTo>
                <a:lnTo>
                  <a:pt x="24210" y="131712"/>
                </a:lnTo>
                <a:lnTo>
                  <a:pt x="23247" y="130749"/>
                </a:lnTo>
                <a:lnTo>
                  <a:pt x="20326" y="130749"/>
                </a:lnTo>
                <a:lnTo>
                  <a:pt x="20326" y="129785"/>
                </a:lnTo>
                <a:lnTo>
                  <a:pt x="21289" y="129785"/>
                </a:lnTo>
                <a:lnTo>
                  <a:pt x="20326" y="128821"/>
                </a:lnTo>
                <a:lnTo>
                  <a:pt x="19362" y="126863"/>
                </a:lnTo>
                <a:lnTo>
                  <a:pt x="18399" y="125899"/>
                </a:lnTo>
                <a:lnTo>
                  <a:pt x="18399" y="124936"/>
                </a:lnTo>
                <a:lnTo>
                  <a:pt x="19362" y="125899"/>
                </a:lnTo>
                <a:lnTo>
                  <a:pt x="20326" y="125899"/>
                </a:lnTo>
                <a:lnTo>
                  <a:pt x="19362" y="123972"/>
                </a:lnTo>
                <a:lnTo>
                  <a:pt x="18399" y="123972"/>
                </a:lnTo>
                <a:lnTo>
                  <a:pt x="17435" y="122044"/>
                </a:lnTo>
                <a:lnTo>
                  <a:pt x="17435" y="121080"/>
                </a:lnTo>
                <a:lnTo>
                  <a:pt x="19362" y="120086"/>
                </a:lnTo>
                <a:lnTo>
                  <a:pt x="19362" y="119123"/>
                </a:lnTo>
                <a:lnTo>
                  <a:pt x="17435" y="119123"/>
                </a:lnTo>
                <a:lnTo>
                  <a:pt x="17435" y="120086"/>
                </a:lnTo>
                <a:lnTo>
                  <a:pt x="15508" y="120086"/>
                </a:lnTo>
                <a:lnTo>
                  <a:pt x="13551" y="118159"/>
                </a:lnTo>
                <a:lnTo>
                  <a:pt x="15508" y="119123"/>
                </a:lnTo>
                <a:lnTo>
                  <a:pt x="16472" y="118159"/>
                </a:lnTo>
                <a:lnTo>
                  <a:pt x="17435" y="118159"/>
                </a:lnTo>
                <a:lnTo>
                  <a:pt x="17435" y="116231"/>
                </a:lnTo>
                <a:lnTo>
                  <a:pt x="16472" y="115267"/>
                </a:lnTo>
                <a:lnTo>
                  <a:pt x="15508" y="113309"/>
                </a:lnTo>
                <a:lnTo>
                  <a:pt x="14514" y="115267"/>
                </a:lnTo>
                <a:lnTo>
                  <a:pt x="12587" y="115267"/>
                </a:lnTo>
                <a:lnTo>
                  <a:pt x="13551" y="113309"/>
                </a:lnTo>
                <a:lnTo>
                  <a:pt x="11623" y="112346"/>
                </a:lnTo>
                <a:lnTo>
                  <a:pt x="11623" y="110418"/>
                </a:lnTo>
                <a:lnTo>
                  <a:pt x="12587" y="112346"/>
                </a:lnTo>
                <a:lnTo>
                  <a:pt x="14514" y="111382"/>
                </a:lnTo>
                <a:lnTo>
                  <a:pt x="15508" y="109454"/>
                </a:lnTo>
                <a:lnTo>
                  <a:pt x="13551" y="107496"/>
                </a:lnTo>
                <a:lnTo>
                  <a:pt x="13551" y="106533"/>
                </a:lnTo>
                <a:lnTo>
                  <a:pt x="14514" y="106533"/>
                </a:lnTo>
                <a:lnTo>
                  <a:pt x="15508" y="108490"/>
                </a:lnTo>
                <a:lnTo>
                  <a:pt x="17435" y="106533"/>
                </a:lnTo>
                <a:lnTo>
                  <a:pt x="15508" y="105569"/>
                </a:lnTo>
                <a:lnTo>
                  <a:pt x="15508" y="104605"/>
                </a:lnTo>
                <a:lnTo>
                  <a:pt x="17435" y="104605"/>
                </a:lnTo>
                <a:lnTo>
                  <a:pt x="16472" y="102677"/>
                </a:lnTo>
                <a:lnTo>
                  <a:pt x="16472" y="101683"/>
                </a:lnTo>
                <a:lnTo>
                  <a:pt x="16472" y="102677"/>
                </a:lnTo>
                <a:lnTo>
                  <a:pt x="14514" y="102677"/>
                </a:lnTo>
                <a:lnTo>
                  <a:pt x="14514" y="101683"/>
                </a:lnTo>
                <a:lnTo>
                  <a:pt x="13551" y="101683"/>
                </a:lnTo>
                <a:lnTo>
                  <a:pt x="11623" y="100720"/>
                </a:lnTo>
                <a:lnTo>
                  <a:pt x="12587" y="99756"/>
                </a:lnTo>
                <a:lnTo>
                  <a:pt x="13551" y="100720"/>
                </a:lnTo>
                <a:lnTo>
                  <a:pt x="13551" y="98792"/>
                </a:lnTo>
                <a:lnTo>
                  <a:pt x="14514" y="98792"/>
                </a:lnTo>
                <a:lnTo>
                  <a:pt x="15508" y="96864"/>
                </a:lnTo>
                <a:lnTo>
                  <a:pt x="14514" y="95900"/>
                </a:lnTo>
                <a:lnTo>
                  <a:pt x="15508" y="95900"/>
                </a:lnTo>
                <a:lnTo>
                  <a:pt x="15508" y="94906"/>
                </a:lnTo>
                <a:lnTo>
                  <a:pt x="15508" y="93943"/>
                </a:lnTo>
                <a:lnTo>
                  <a:pt x="15508" y="92979"/>
                </a:lnTo>
                <a:lnTo>
                  <a:pt x="16472" y="92979"/>
                </a:lnTo>
                <a:lnTo>
                  <a:pt x="16472" y="89093"/>
                </a:lnTo>
                <a:lnTo>
                  <a:pt x="18399" y="89093"/>
                </a:lnTo>
                <a:lnTo>
                  <a:pt x="18399" y="88130"/>
                </a:lnTo>
                <a:lnTo>
                  <a:pt x="17435" y="88130"/>
                </a:lnTo>
                <a:lnTo>
                  <a:pt x="15508" y="89093"/>
                </a:lnTo>
                <a:lnTo>
                  <a:pt x="14514" y="89093"/>
                </a:lnTo>
                <a:lnTo>
                  <a:pt x="16472" y="88130"/>
                </a:lnTo>
                <a:lnTo>
                  <a:pt x="15508" y="87166"/>
                </a:lnTo>
                <a:lnTo>
                  <a:pt x="13551" y="86202"/>
                </a:lnTo>
                <a:lnTo>
                  <a:pt x="15508" y="85238"/>
                </a:lnTo>
                <a:lnTo>
                  <a:pt x="16472" y="86202"/>
                </a:lnTo>
                <a:lnTo>
                  <a:pt x="16472" y="85238"/>
                </a:lnTo>
                <a:lnTo>
                  <a:pt x="17435" y="83310"/>
                </a:lnTo>
                <a:lnTo>
                  <a:pt x="15508" y="83310"/>
                </a:lnTo>
                <a:lnTo>
                  <a:pt x="15508" y="80389"/>
                </a:lnTo>
                <a:lnTo>
                  <a:pt x="16472" y="80389"/>
                </a:lnTo>
                <a:lnTo>
                  <a:pt x="16472" y="81353"/>
                </a:lnTo>
                <a:lnTo>
                  <a:pt x="17435" y="80389"/>
                </a:lnTo>
                <a:lnTo>
                  <a:pt x="19362" y="81353"/>
                </a:lnTo>
                <a:lnTo>
                  <a:pt x="18399" y="79425"/>
                </a:lnTo>
                <a:lnTo>
                  <a:pt x="19362" y="78461"/>
                </a:lnTo>
                <a:lnTo>
                  <a:pt x="20326" y="78461"/>
                </a:lnTo>
                <a:lnTo>
                  <a:pt x="19362" y="76503"/>
                </a:lnTo>
                <a:lnTo>
                  <a:pt x="20326" y="76503"/>
                </a:lnTo>
                <a:lnTo>
                  <a:pt x="19362" y="75540"/>
                </a:lnTo>
                <a:lnTo>
                  <a:pt x="18399" y="77497"/>
                </a:lnTo>
                <a:lnTo>
                  <a:pt x="18399" y="75540"/>
                </a:lnTo>
                <a:lnTo>
                  <a:pt x="17435" y="75540"/>
                </a:lnTo>
                <a:lnTo>
                  <a:pt x="19362" y="74576"/>
                </a:lnTo>
                <a:lnTo>
                  <a:pt x="20326" y="75540"/>
                </a:lnTo>
                <a:lnTo>
                  <a:pt x="20326" y="73612"/>
                </a:lnTo>
                <a:lnTo>
                  <a:pt x="19362" y="72648"/>
                </a:lnTo>
                <a:lnTo>
                  <a:pt x="19362" y="71684"/>
                </a:lnTo>
                <a:lnTo>
                  <a:pt x="20326" y="70721"/>
                </a:lnTo>
                <a:lnTo>
                  <a:pt x="20326" y="71684"/>
                </a:lnTo>
                <a:lnTo>
                  <a:pt x="21289" y="71684"/>
                </a:lnTo>
                <a:lnTo>
                  <a:pt x="21289" y="69727"/>
                </a:lnTo>
                <a:lnTo>
                  <a:pt x="20326" y="69727"/>
                </a:lnTo>
                <a:lnTo>
                  <a:pt x="20326" y="67799"/>
                </a:lnTo>
                <a:lnTo>
                  <a:pt x="19362" y="67799"/>
                </a:lnTo>
                <a:lnTo>
                  <a:pt x="18399" y="66835"/>
                </a:lnTo>
                <a:lnTo>
                  <a:pt x="19362" y="66835"/>
                </a:lnTo>
                <a:lnTo>
                  <a:pt x="20326" y="65871"/>
                </a:lnTo>
                <a:lnTo>
                  <a:pt x="18399" y="64907"/>
                </a:lnTo>
                <a:lnTo>
                  <a:pt x="18399" y="62950"/>
                </a:lnTo>
                <a:lnTo>
                  <a:pt x="19362" y="62950"/>
                </a:lnTo>
                <a:lnTo>
                  <a:pt x="20326" y="61986"/>
                </a:lnTo>
                <a:lnTo>
                  <a:pt x="19362" y="61022"/>
                </a:lnTo>
                <a:lnTo>
                  <a:pt x="19362" y="60058"/>
                </a:lnTo>
                <a:lnTo>
                  <a:pt x="21289" y="59094"/>
                </a:lnTo>
                <a:lnTo>
                  <a:pt x="20326" y="58131"/>
                </a:lnTo>
                <a:lnTo>
                  <a:pt x="21289" y="58131"/>
                </a:lnTo>
                <a:lnTo>
                  <a:pt x="21289" y="56173"/>
                </a:lnTo>
                <a:lnTo>
                  <a:pt x="23247" y="55209"/>
                </a:lnTo>
                <a:lnTo>
                  <a:pt x="24210" y="55209"/>
                </a:lnTo>
                <a:lnTo>
                  <a:pt x="23247" y="54245"/>
                </a:lnTo>
                <a:lnTo>
                  <a:pt x="24210" y="54245"/>
                </a:lnTo>
                <a:lnTo>
                  <a:pt x="24210" y="53281"/>
                </a:lnTo>
                <a:lnTo>
                  <a:pt x="26138" y="50360"/>
                </a:lnTo>
                <a:lnTo>
                  <a:pt x="27101" y="48432"/>
                </a:lnTo>
                <a:lnTo>
                  <a:pt x="28065" y="46504"/>
                </a:lnTo>
                <a:lnTo>
                  <a:pt x="28065" y="44547"/>
                </a:lnTo>
                <a:lnTo>
                  <a:pt x="28065" y="43583"/>
                </a:lnTo>
                <a:lnTo>
                  <a:pt x="30022" y="44547"/>
                </a:lnTo>
                <a:lnTo>
                  <a:pt x="30986" y="44547"/>
                </a:lnTo>
                <a:lnTo>
                  <a:pt x="32913" y="44547"/>
                </a:lnTo>
                <a:lnTo>
                  <a:pt x="35834" y="43583"/>
                </a:lnTo>
                <a:lnTo>
                  <a:pt x="36797" y="46504"/>
                </a:lnTo>
                <a:lnTo>
                  <a:pt x="37761" y="46504"/>
                </a:lnTo>
                <a:lnTo>
                  <a:pt x="40682" y="48432"/>
                </a:lnTo>
                <a:lnTo>
                  <a:pt x="40682" y="49396"/>
                </a:lnTo>
                <a:lnTo>
                  <a:pt x="44536" y="49396"/>
                </a:lnTo>
                <a:lnTo>
                  <a:pt x="48421" y="50360"/>
                </a:lnTo>
                <a:lnTo>
                  <a:pt x="51312" y="49396"/>
                </a:lnTo>
                <a:lnTo>
                  <a:pt x="52275" y="49396"/>
                </a:lnTo>
                <a:lnTo>
                  <a:pt x="53239" y="49396"/>
                </a:lnTo>
                <a:lnTo>
                  <a:pt x="56160" y="47468"/>
                </a:lnTo>
                <a:lnTo>
                  <a:pt x="58087" y="47468"/>
                </a:lnTo>
                <a:lnTo>
                  <a:pt x="59050" y="46504"/>
                </a:lnTo>
                <a:lnTo>
                  <a:pt x="64862" y="42619"/>
                </a:lnTo>
                <a:lnTo>
                  <a:pt x="65826" y="41655"/>
                </a:lnTo>
                <a:lnTo>
                  <a:pt x="67783" y="43583"/>
                </a:lnTo>
                <a:lnTo>
                  <a:pt x="68747" y="42619"/>
                </a:lnTo>
                <a:lnTo>
                  <a:pt x="69710" y="43583"/>
                </a:lnTo>
                <a:lnTo>
                  <a:pt x="69710" y="42619"/>
                </a:lnTo>
                <a:lnTo>
                  <a:pt x="70674" y="42619"/>
                </a:lnTo>
                <a:lnTo>
                  <a:pt x="71637" y="42619"/>
                </a:lnTo>
                <a:lnTo>
                  <a:pt x="71637" y="43583"/>
                </a:lnTo>
                <a:lnTo>
                  <a:pt x="73595" y="43583"/>
                </a:lnTo>
                <a:lnTo>
                  <a:pt x="74558" y="44547"/>
                </a:lnTo>
                <a:lnTo>
                  <a:pt x="75522" y="44547"/>
                </a:lnTo>
                <a:lnTo>
                  <a:pt x="79406" y="42619"/>
                </a:lnTo>
                <a:lnTo>
                  <a:pt x="79406" y="44547"/>
                </a:lnTo>
                <a:lnTo>
                  <a:pt x="80370" y="44547"/>
                </a:lnTo>
                <a:lnTo>
                  <a:pt x="82297" y="47468"/>
                </a:lnTo>
                <a:lnTo>
                  <a:pt x="82297" y="48432"/>
                </a:lnTo>
                <a:lnTo>
                  <a:pt x="83261" y="49396"/>
                </a:lnTo>
                <a:lnTo>
                  <a:pt x="83261" y="50360"/>
                </a:lnTo>
                <a:lnTo>
                  <a:pt x="84224" y="50360"/>
                </a:lnTo>
                <a:lnTo>
                  <a:pt x="86182" y="52318"/>
                </a:lnTo>
                <a:lnTo>
                  <a:pt x="90036" y="54245"/>
                </a:lnTo>
                <a:lnTo>
                  <a:pt x="90036" y="55209"/>
                </a:lnTo>
                <a:lnTo>
                  <a:pt x="91000" y="55209"/>
                </a:lnTo>
                <a:lnTo>
                  <a:pt x="92957" y="57137"/>
                </a:lnTo>
                <a:lnTo>
                  <a:pt x="94884" y="57137"/>
                </a:lnTo>
                <a:lnTo>
                  <a:pt x="95848" y="58131"/>
                </a:lnTo>
                <a:lnTo>
                  <a:pt x="96811" y="58131"/>
                </a:lnTo>
                <a:lnTo>
                  <a:pt x="97805" y="57137"/>
                </a:lnTo>
                <a:lnTo>
                  <a:pt x="98769" y="57137"/>
                </a:lnTo>
                <a:lnTo>
                  <a:pt x="99732" y="59094"/>
                </a:lnTo>
                <a:lnTo>
                  <a:pt x="100696" y="60058"/>
                </a:lnTo>
                <a:lnTo>
                  <a:pt x="101660" y="61022"/>
                </a:lnTo>
                <a:lnTo>
                  <a:pt x="103587" y="61986"/>
                </a:lnTo>
                <a:lnTo>
                  <a:pt x="104580" y="61986"/>
                </a:lnTo>
                <a:lnTo>
                  <a:pt x="105544" y="62950"/>
                </a:lnTo>
                <a:lnTo>
                  <a:pt x="106508" y="63914"/>
                </a:lnTo>
                <a:lnTo>
                  <a:pt x="108435" y="63914"/>
                </a:lnTo>
                <a:lnTo>
                  <a:pt x="112319" y="61986"/>
                </a:lnTo>
                <a:lnTo>
                  <a:pt x="115210" y="61022"/>
                </a:lnTo>
                <a:lnTo>
                  <a:pt x="121022" y="57137"/>
                </a:lnTo>
                <a:lnTo>
                  <a:pt x="126834" y="60058"/>
                </a:lnTo>
                <a:lnTo>
                  <a:pt x="128761" y="59094"/>
                </a:lnTo>
                <a:lnTo>
                  <a:pt x="129754" y="59094"/>
                </a:lnTo>
                <a:lnTo>
                  <a:pt x="131682" y="58131"/>
                </a:lnTo>
                <a:lnTo>
                  <a:pt x="132645" y="59094"/>
                </a:lnTo>
                <a:lnTo>
                  <a:pt x="134572" y="59094"/>
                </a:lnTo>
                <a:lnTo>
                  <a:pt x="135566" y="59094"/>
                </a:lnTo>
                <a:lnTo>
                  <a:pt x="136530" y="59094"/>
                </a:lnTo>
                <a:lnTo>
                  <a:pt x="137493" y="59094"/>
                </a:lnTo>
                <a:lnTo>
                  <a:pt x="141348" y="57137"/>
                </a:lnTo>
                <a:lnTo>
                  <a:pt x="142341" y="57137"/>
                </a:lnTo>
                <a:lnTo>
                  <a:pt x="144269" y="57137"/>
                </a:lnTo>
                <a:lnTo>
                  <a:pt x="146196" y="57137"/>
                </a:lnTo>
                <a:lnTo>
                  <a:pt x="147159" y="57137"/>
                </a:lnTo>
                <a:lnTo>
                  <a:pt x="148123" y="58131"/>
                </a:lnTo>
                <a:lnTo>
                  <a:pt x="149117" y="58131"/>
                </a:lnTo>
                <a:lnTo>
                  <a:pt x="151044" y="57137"/>
                </a:lnTo>
                <a:lnTo>
                  <a:pt x="152971" y="58131"/>
                </a:lnTo>
                <a:lnTo>
                  <a:pt x="153935" y="58131"/>
                </a:lnTo>
                <a:lnTo>
                  <a:pt x="154928" y="57137"/>
                </a:lnTo>
                <a:lnTo>
                  <a:pt x="155892" y="57137"/>
                </a:lnTo>
                <a:lnTo>
                  <a:pt x="156856" y="56173"/>
                </a:lnTo>
                <a:lnTo>
                  <a:pt x="158783" y="57137"/>
                </a:lnTo>
                <a:lnTo>
                  <a:pt x="159746" y="59094"/>
                </a:lnTo>
                <a:lnTo>
                  <a:pt x="160740" y="58131"/>
                </a:lnTo>
                <a:lnTo>
                  <a:pt x="161704" y="59094"/>
                </a:lnTo>
                <a:lnTo>
                  <a:pt x="162667" y="59094"/>
                </a:lnTo>
                <a:lnTo>
                  <a:pt x="165558" y="58131"/>
                </a:lnTo>
                <a:lnTo>
                  <a:pt x="168479" y="61022"/>
                </a:lnTo>
                <a:lnTo>
                  <a:pt x="170406" y="61986"/>
                </a:lnTo>
                <a:lnTo>
                  <a:pt x="171370" y="62950"/>
                </a:lnTo>
                <a:lnTo>
                  <a:pt x="171370" y="63914"/>
                </a:lnTo>
                <a:lnTo>
                  <a:pt x="173297" y="64907"/>
                </a:lnTo>
                <a:lnTo>
                  <a:pt x="174291" y="65871"/>
                </a:lnTo>
                <a:lnTo>
                  <a:pt x="174291" y="66835"/>
                </a:lnTo>
                <a:lnTo>
                  <a:pt x="175254" y="66835"/>
                </a:lnTo>
                <a:lnTo>
                  <a:pt x="176218" y="66835"/>
                </a:lnTo>
                <a:lnTo>
                  <a:pt x="177182" y="67799"/>
                </a:lnTo>
                <a:lnTo>
                  <a:pt x="179109" y="65871"/>
                </a:lnTo>
                <a:lnTo>
                  <a:pt x="181066" y="66835"/>
                </a:lnTo>
                <a:lnTo>
                  <a:pt x="182030" y="65871"/>
                </a:lnTo>
                <a:lnTo>
                  <a:pt x="182993" y="66835"/>
                </a:lnTo>
                <a:lnTo>
                  <a:pt x="184920" y="65871"/>
                </a:lnTo>
                <a:lnTo>
                  <a:pt x="187841" y="64907"/>
                </a:lnTo>
                <a:lnTo>
                  <a:pt x="191696" y="67799"/>
                </a:lnTo>
                <a:lnTo>
                  <a:pt x="193653" y="67799"/>
                </a:lnTo>
                <a:lnTo>
                  <a:pt x="195580" y="70721"/>
                </a:lnTo>
                <a:lnTo>
                  <a:pt x="196544" y="70721"/>
                </a:lnTo>
                <a:lnTo>
                  <a:pt x="197507" y="70721"/>
                </a:lnTo>
                <a:lnTo>
                  <a:pt x="198471" y="70721"/>
                </a:lnTo>
                <a:lnTo>
                  <a:pt x="201392" y="70721"/>
                </a:lnTo>
                <a:lnTo>
                  <a:pt x="202356" y="70721"/>
                </a:lnTo>
                <a:lnTo>
                  <a:pt x="204283" y="69727"/>
                </a:lnTo>
                <a:lnTo>
                  <a:pt x="205246" y="68763"/>
                </a:lnTo>
                <a:lnTo>
                  <a:pt x="206240" y="69727"/>
                </a:lnTo>
                <a:lnTo>
                  <a:pt x="207204" y="70721"/>
                </a:lnTo>
                <a:lnTo>
                  <a:pt x="208167" y="70721"/>
                </a:lnTo>
                <a:lnTo>
                  <a:pt x="210094" y="69727"/>
                </a:lnTo>
                <a:lnTo>
                  <a:pt x="212052" y="71684"/>
                </a:lnTo>
                <a:lnTo>
                  <a:pt x="213015" y="69727"/>
                </a:lnTo>
                <a:lnTo>
                  <a:pt x="213979" y="71684"/>
                </a:lnTo>
                <a:lnTo>
                  <a:pt x="215906" y="70721"/>
                </a:lnTo>
                <a:lnTo>
                  <a:pt x="218827" y="70721"/>
                </a:lnTo>
                <a:lnTo>
                  <a:pt x="221718" y="73612"/>
                </a:lnTo>
                <a:lnTo>
                  <a:pt x="221718" y="74576"/>
                </a:lnTo>
                <a:lnTo>
                  <a:pt x="222681" y="74576"/>
                </a:lnTo>
                <a:lnTo>
                  <a:pt x="224639" y="73612"/>
                </a:lnTo>
                <a:lnTo>
                  <a:pt x="225602" y="73612"/>
                </a:lnTo>
                <a:lnTo>
                  <a:pt x="226566" y="73612"/>
                </a:lnTo>
                <a:lnTo>
                  <a:pt x="227530" y="74576"/>
                </a:lnTo>
                <a:lnTo>
                  <a:pt x="230420" y="74576"/>
                </a:lnTo>
                <a:lnTo>
                  <a:pt x="233341" y="73612"/>
                </a:lnTo>
                <a:lnTo>
                  <a:pt x="235268" y="71684"/>
                </a:lnTo>
                <a:lnTo>
                  <a:pt x="239153" y="75540"/>
                </a:lnTo>
                <a:lnTo>
                  <a:pt x="241080" y="75540"/>
                </a:lnTo>
                <a:lnTo>
                  <a:pt x="243037" y="75540"/>
                </a:lnTo>
                <a:lnTo>
                  <a:pt x="244001" y="76503"/>
                </a:lnTo>
                <a:lnTo>
                  <a:pt x="245928" y="76503"/>
                </a:lnTo>
                <a:lnTo>
                  <a:pt x="247855" y="77497"/>
                </a:lnTo>
                <a:lnTo>
                  <a:pt x="247855" y="80389"/>
                </a:lnTo>
                <a:lnTo>
                  <a:pt x="248819" y="81353"/>
                </a:lnTo>
                <a:lnTo>
                  <a:pt x="249813" y="81353"/>
                </a:lnTo>
                <a:lnTo>
                  <a:pt x="250776" y="83310"/>
                </a:lnTo>
                <a:lnTo>
                  <a:pt x="252704" y="83310"/>
                </a:lnTo>
                <a:lnTo>
                  <a:pt x="253667" y="84274"/>
                </a:lnTo>
                <a:lnTo>
                  <a:pt x="254631" y="84274"/>
                </a:lnTo>
                <a:lnTo>
                  <a:pt x="255594" y="85238"/>
                </a:lnTo>
                <a:lnTo>
                  <a:pt x="257552" y="86202"/>
                </a:lnTo>
                <a:lnTo>
                  <a:pt x="257552" y="87166"/>
                </a:lnTo>
                <a:lnTo>
                  <a:pt x="259479" y="87166"/>
                </a:lnTo>
                <a:lnTo>
                  <a:pt x="259479" y="88130"/>
                </a:lnTo>
                <a:lnTo>
                  <a:pt x="260442" y="90087"/>
                </a:lnTo>
                <a:lnTo>
                  <a:pt x="264327" y="89093"/>
                </a:lnTo>
                <a:lnTo>
                  <a:pt x="264327" y="90087"/>
                </a:lnTo>
                <a:lnTo>
                  <a:pt x="266254" y="90087"/>
                </a:lnTo>
                <a:lnTo>
                  <a:pt x="268211" y="91051"/>
                </a:lnTo>
                <a:lnTo>
                  <a:pt x="269175" y="90087"/>
                </a:lnTo>
                <a:lnTo>
                  <a:pt x="272066" y="92015"/>
                </a:lnTo>
                <a:lnTo>
                  <a:pt x="275950" y="92015"/>
                </a:lnTo>
                <a:lnTo>
                  <a:pt x="278841" y="92979"/>
                </a:lnTo>
                <a:lnTo>
                  <a:pt x="278841" y="93943"/>
                </a:lnTo>
                <a:lnTo>
                  <a:pt x="279805" y="94906"/>
                </a:lnTo>
                <a:lnTo>
                  <a:pt x="280768" y="94906"/>
                </a:lnTo>
                <a:lnTo>
                  <a:pt x="282726" y="92979"/>
                </a:lnTo>
                <a:lnTo>
                  <a:pt x="284653" y="93943"/>
                </a:lnTo>
                <a:lnTo>
                  <a:pt x="287574" y="92015"/>
                </a:lnTo>
                <a:lnTo>
                  <a:pt x="290465" y="92979"/>
                </a:lnTo>
                <a:lnTo>
                  <a:pt x="292392" y="92979"/>
                </a:lnTo>
                <a:lnTo>
                  <a:pt x="300161" y="91051"/>
                </a:lnTo>
                <a:lnTo>
                  <a:pt x="304015" y="92015"/>
                </a:lnTo>
                <a:lnTo>
                  <a:pt x="305942" y="92015"/>
                </a:lnTo>
                <a:lnTo>
                  <a:pt x="309827" y="89093"/>
                </a:lnTo>
                <a:lnTo>
                  <a:pt x="312748" y="91051"/>
                </a:lnTo>
                <a:lnTo>
                  <a:pt x="314675" y="92979"/>
                </a:lnTo>
                <a:lnTo>
                  <a:pt x="316602" y="92979"/>
                </a:lnTo>
                <a:lnTo>
                  <a:pt x="319523" y="92979"/>
                </a:lnTo>
                <a:lnTo>
                  <a:pt x="321450" y="92979"/>
                </a:lnTo>
                <a:lnTo>
                  <a:pt x="329189" y="92979"/>
                </a:lnTo>
                <a:lnTo>
                  <a:pt x="332110" y="92015"/>
                </a:lnTo>
                <a:lnTo>
                  <a:pt x="334037" y="92979"/>
                </a:lnTo>
                <a:lnTo>
                  <a:pt x="335001" y="94906"/>
                </a:lnTo>
                <a:lnTo>
                  <a:pt x="335964" y="95900"/>
                </a:lnTo>
                <a:lnTo>
                  <a:pt x="335001" y="97828"/>
                </a:lnTo>
                <a:lnTo>
                  <a:pt x="336928" y="97828"/>
                </a:lnTo>
                <a:lnTo>
                  <a:pt x="337922" y="97828"/>
                </a:lnTo>
                <a:lnTo>
                  <a:pt x="338885" y="98792"/>
                </a:lnTo>
                <a:lnTo>
                  <a:pt x="339849" y="100720"/>
                </a:lnTo>
                <a:lnTo>
                  <a:pt x="339849" y="102677"/>
                </a:lnTo>
                <a:lnTo>
                  <a:pt x="341776" y="104605"/>
                </a:lnTo>
                <a:lnTo>
                  <a:pt x="342740" y="107496"/>
                </a:lnTo>
                <a:lnTo>
                  <a:pt x="346624" y="109454"/>
                </a:lnTo>
                <a:lnTo>
                  <a:pt x="345661" y="111382"/>
                </a:lnTo>
                <a:lnTo>
                  <a:pt x="347588" y="110418"/>
                </a:lnTo>
                <a:lnTo>
                  <a:pt x="348551" y="109454"/>
                </a:lnTo>
                <a:lnTo>
                  <a:pt x="348551" y="107496"/>
                </a:lnTo>
                <a:lnTo>
                  <a:pt x="346624" y="105569"/>
                </a:lnTo>
                <a:lnTo>
                  <a:pt x="348551" y="103641"/>
                </a:lnTo>
                <a:lnTo>
                  <a:pt x="350509" y="103641"/>
                </a:lnTo>
                <a:lnTo>
                  <a:pt x="352436" y="102677"/>
                </a:lnTo>
                <a:lnTo>
                  <a:pt x="354363" y="102677"/>
                </a:lnTo>
                <a:lnTo>
                  <a:pt x="357284" y="101683"/>
                </a:lnTo>
                <a:lnTo>
                  <a:pt x="358248" y="101683"/>
                </a:lnTo>
                <a:lnTo>
                  <a:pt x="358248" y="102677"/>
                </a:lnTo>
                <a:lnTo>
                  <a:pt x="360175" y="101683"/>
                </a:lnTo>
                <a:lnTo>
                  <a:pt x="361138" y="102677"/>
                </a:lnTo>
                <a:lnTo>
                  <a:pt x="364059" y="102677"/>
                </a:lnTo>
                <a:lnTo>
                  <a:pt x="364059" y="100720"/>
                </a:lnTo>
                <a:lnTo>
                  <a:pt x="365023" y="100720"/>
                </a:lnTo>
                <a:lnTo>
                  <a:pt x="365023" y="99756"/>
                </a:lnTo>
                <a:lnTo>
                  <a:pt x="366950" y="99756"/>
                </a:lnTo>
                <a:lnTo>
                  <a:pt x="367914" y="98792"/>
                </a:lnTo>
                <a:lnTo>
                  <a:pt x="370835" y="98792"/>
                </a:lnTo>
                <a:lnTo>
                  <a:pt x="370835" y="97828"/>
                </a:lnTo>
                <a:lnTo>
                  <a:pt x="371798" y="96864"/>
                </a:lnTo>
                <a:lnTo>
                  <a:pt x="370835" y="94906"/>
                </a:lnTo>
                <a:lnTo>
                  <a:pt x="372762" y="93943"/>
                </a:lnTo>
                <a:lnTo>
                  <a:pt x="372762" y="92015"/>
                </a:lnTo>
                <a:lnTo>
                  <a:pt x="372762" y="91051"/>
                </a:lnTo>
                <a:lnTo>
                  <a:pt x="373725" y="90087"/>
                </a:lnTo>
                <a:lnTo>
                  <a:pt x="371798" y="89093"/>
                </a:lnTo>
                <a:lnTo>
                  <a:pt x="371798" y="88130"/>
                </a:lnTo>
                <a:lnTo>
                  <a:pt x="372762" y="87166"/>
                </a:lnTo>
                <a:lnTo>
                  <a:pt x="370835" y="86202"/>
                </a:lnTo>
                <a:lnTo>
                  <a:pt x="370835" y="85238"/>
                </a:lnTo>
                <a:lnTo>
                  <a:pt x="369871" y="85238"/>
                </a:lnTo>
                <a:lnTo>
                  <a:pt x="368877" y="83310"/>
                </a:lnTo>
                <a:lnTo>
                  <a:pt x="367914" y="83310"/>
                </a:lnTo>
                <a:lnTo>
                  <a:pt x="366950" y="81353"/>
                </a:lnTo>
                <a:lnTo>
                  <a:pt x="365987" y="80389"/>
                </a:lnTo>
                <a:lnTo>
                  <a:pt x="365987" y="79425"/>
                </a:lnTo>
                <a:lnTo>
                  <a:pt x="365987" y="78461"/>
                </a:lnTo>
                <a:lnTo>
                  <a:pt x="366950" y="78461"/>
                </a:lnTo>
                <a:lnTo>
                  <a:pt x="366950" y="77497"/>
                </a:lnTo>
                <a:lnTo>
                  <a:pt x="368877" y="76503"/>
                </a:lnTo>
                <a:lnTo>
                  <a:pt x="367914" y="75540"/>
                </a:lnTo>
                <a:lnTo>
                  <a:pt x="368877" y="74576"/>
                </a:lnTo>
                <a:lnTo>
                  <a:pt x="366950" y="73612"/>
                </a:lnTo>
                <a:lnTo>
                  <a:pt x="365987" y="73612"/>
                </a:lnTo>
                <a:lnTo>
                  <a:pt x="365023" y="73612"/>
                </a:lnTo>
                <a:lnTo>
                  <a:pt x="365023" y="72648"/>
                </a:lnTo>
                <a:lnTo>
                  <a:pt x="365987" y="71684"/>
                </a:lnTo>
                <a:lnTo>
                  <a:pt x="363096" y="70721"/>
                </a:lnTo>
                <a:lnTo>
                  <a:pt x="362102" y="68763"/>
                </a:lnTo>
                <a:lnTo>
                  <a:pt x="362102" y="67799"/>
                </a:lnTo>
                <a:lnTo>
                  <a:pt x="364059" y="66835"/>
                </a:lnTo>
                <a:lnTo>
                  <a:pt x="363096" y="65871"/>
                </a:lnTo>
                <a:lnTo>
                  <a:pt x="363096" y="64907"/>
                </a:lnTo>
                <a:lnTo>
                  <a:pt x="365023" y="65871"/>
                </a:lnTo>
                <a:lnTo>
                  <a:pt x="365023" y="63914"/>
                </a:lnTo>
                <a:lnTo>
                  <a:pt x="365987" y="62950"/>
                </a:lnTo>
                <a:lnTo>
                  <a:pt x="368877" y="61986"/>
                </a:lnTo>
                <a:lnTo>
                  <a:pt x="367914" y="61022"/>
                </a:lnTo>
                <a:lnTo>
                  <a:pt x="366950" y="60058"/>
                </a:lnTo>
                <a:lnTo>
                  <a:pt x="368877" y="58131"/>
                </a:lnTo>
                <a:lnTo>
                  <a:pt x="368877" y="57137"/>
                </a:lnTo>
                <a:lnTo>
                  <a:pt x="367914" y="57137"/>
                </a:lnTo>
                <a:lnTo>
                  <a:pt x="368877" y="55209"/>
                </a:lnTo>
                <a:lnTo>
                  <a:pt x="369871" y="55209"/>
                </a:lnTo>
                <a:lnTo>
                  <a:pt x="369871" y="54245"/>
                </a:lnTo>
                <a:lnTo>
                  <a:pt x="372762" y="53281"/>
                </a:lnTo>
                <a:lnTo>
                  <a:pt x="373725" y="52318"/>
                </a:lnTo>
                <a:lnTo>
                  <a:pt x="374689" y="50360"/>
                </a:lnTo>
                <a:lnTo>
                  <a:pt x="375683" y="50360"/>
                </a:lnTo>
                <a:lnTo>
                  <a:pt x="376646" y="50360"/>
                </a:lnTo>
                <a:lnTo>
                  <a:pt x="378574" y="50360"/>
                </a:lnTo>
                <a:lnTo>
                  <a:pt x="380501" y="49396"/>
                </a:lnTo>
                <a:lnTo>
                  <a:pt x="381464" y="49396"/>
                </a:lnTo>
                <a:lnTo>
                  <a:pt x="381464" y="48432"/>
                </a:lnTo>
                <a:lnTo>
                  <a:pt x="383422" y="47468"/>
                </a:lnTo>
                <a:lnTo>
                  <a:pt x="384385" y="48432"/>
                </a:lnTo>
                <a:lnTo>
                  <a:pt x="385349" y="48432"/>
                </a:lnTo>
                <a:lnTo>
                  <a:pt x="385349" y="47468"/>
                </a:lnTo>
                <a:lnTo>
                  <a:pt x="387276" y="47468"/>
                </a:lnTo>
                <a:lnTo>
                  <a:pt x="389233" y="46504"/>
                </a:lnTo>
                <a:lnTo>
                  <a:pt x="390197" y="45541"/>
                </a:lnTo>
                <a:lnTo>
                  <a:pt x="391161" y="44547"/>
                </a:lnTo>
                <a:lnTo>
                  <a:pt x="391161" y="42619"/>
                </a:lnTo>
                <a:lnTo>
                  <a:pt x="392124" y="42619"/>
                </a:lnTo>
                <a:lnTo>
                  <a:pt x="393088" y="39728"/>
                </a:lnTo>
                <a:lnTo>
                  <a:pt x="396009" y="41655"/>
                </a:lnTo>
                <a:lnTo>
                  <a:pt x="396972" y="42619"/>
                </a:lnTo>
                <a:lnTo>
                  <a:pt x="404711" y="39728"/>
                </a:lnTo>
                <a:lnTo>
                  <a:pt x="405675" y="40691"/>
                </a:lnTo>
                <a:lnTo>
                  <a:pt x="408596" y="42619"/>
                </a:lnTo>
                <a:lnTo>
                  <a:pt x="408596" y="45541"/>
                </a:lnTo>
                <a:lnTo>
                  <a:pt x="411486" y="45541"/>
                </a:lnTo>
                <a:lnTo>
                  <a:pt x="412450" y="47468"/>
                </a:lnTo>
                <a:lnTo>
                  <a:pt x="413444" y="47468"/>
                </a:lnTo>
                <a:lnTo>
                  <a:pt x="414407" y="45541"/>
                </a:lnTo>
                <a:lnTo>
                  <a:pt x="412450" y="41655"/>
                </a:lnTo>
                <a:lnTo>
                  <a:pt x="413444" y="40691"/>
                </a:lnTo>
                <a:lnTo>
                  <a:pt x="414407" y="40691"/>
                </a:lnTo>
                <a:lnTo>
                  <a:pt x="417298" y="43583"/>
                </a:lnTo>
                <a:lnTo>
                  <a:pt x="417298" y="48432"/>
                </a:lnTo>
                <a:lnTo>
                  <a:pt x="419225" y="48432"/>
                </a:lnTo>
                <a:lnTo>
                  <a:pt x="420219" y="48432"/>
                </a:lnTo>
                <a:lnTo>
                  <a:pt x="421183" y="47468"/>
                </a:lnTo>
                <a:lnTo>
                  <a:pt x="422146" y="44547"/>
                </a:lnTo>
                <a:lnTo>
                  <a:pt x="423110" y="41655"/>
                </a:lnTo>
                <a:lnTo>
                  <a:pt x="424073" y="41655"/>
                </a:lnTo>
                <a:lnTo>
                  <a:pt x="426994" y="45541"/>
                </a:lnTo>
                <a:lnTo>
                  <a:pt x="427958" y="46504"/>
                </a:lnTo>
                <a:lnTo>
                  <a:pt x="428922" y="45541"/>
                </a:lnTo>
                <a:lnTo>
                  <a:pt x="429885" y="42619"/>
                </a:lnTo>
                <a:lnTo>
                  <a:pt x="431812" y="41655"/>
                </a:lnTo>
                <a:lnTo>
                  <a:pt x="432806" y="40691"/>
                </a:lnTo>
                <a:lnTo>
                  <a:pt x="433770" y="39728"/>
                </a:lnTo>
                <a:lnTo>
                  <a:pt x="439581" y="38764"/>
                </a:lnTo>
                <a:lnTo>
                  <a:pt x="440545" y="39728"/>
                </a:lnTo>
                <a:lnTo>
                  <a:pt x="440545" y="42619"/>
                </a:lnTo>
                <a:lnTo>
                  <a:pt x="442472" y="42619"/>
                </a:lnTo>
                <a:lnTo>
                  <a:pt x="444399" y="42619"/>
                </a:lnTo>
                <a:lnTo>
                  <a:pt x="445393" y="41655"/>
                </a:lnTo>
                <a:lnTo>
                  <a:pt x="442472" y="35842"/>
                </a:lnTo>
                <a:lnTo>
                  <a:pt x="446357" y="33915"/>
                </a:lnTo>
                <a:lnTo>
                  <a:pt x="447320" y="32951"/>
                </a:lnTo>
                <a:lnTo>
                  <a:pt x="449247" y="30029"/>
                </a:lnTo>
                <a:lnTo>
                  <a:pt x="450211" y="28101"/>
                </a:lnTo>
                <a:lnTo>
                  <a:pt x="451175" y="27138"/>
                </a:lnTo>
                <a:lnTo>
                  <a:pt x="453132" y="26174"/>
                </a:lnTo>
                <a:lnTo>
                  <a:pt x="454096" y="25180"/>
                </a:lnTo>
                <a:lnTo>
                  <a:pt x="455059" y="25180"/>
                </a:lnTo>
                <a:lnTo>
                  <a:pt x="453132" y="21325"/>
                </a:lnTo>
                <a:lnTo>
                  <a:pt x="455059" y="19367"/>
                </a:lnTo>
                <a:lnTo>
                  <a:pt x="456023" y="17439"/>
                </a:lnTo>
                <a:lnTo>
                  <a:pt x="457980" y="15512"/>
                </a:lnTo>
                <a:lnTo>
                  <a:pt x="461834" y="16475"/>
                </a:lnTo>
                <a:lnTo>
                  <a:pt x="463762" y="16475"/>
                </a:lnTo>
                <a:lnTo>
                  <a:pt x="466683" y="15512"/>
                </a:lnTo>
                <a:lnTo>
                  <a:pt x="467646" y="15512"/>
                </a:lnTo>
                <a:lnTo>
                  <a:pt x="468610" y="14548"/>
                </a:lnTo>
                <a:lnTo>
                  <a:pt x="468610" y="12590"/>
                </a:lnTo>
                <a:lnTo>
                  <a:pt x="467646" y="12590"/>
                </a:lnTo>
                <a:lnTo>
                  <a:pt x="466683" y="12590"/>
                </a:lnTo>
                <a:lnTo>
                  <a:pt x="464755" y="13584"/>
                </a:lnTo>
                <a:lnTo>
                  <a:pt x="463762" y="13584"/>
                </a:lnTo>
                <a:lnTo>
                  <a:pt x="462798" y="12590"/>
                </a:lnTo>
                <a:lnTo>
                  <a:pt x="462798" y="9698"/>
                </a:lnTo>
                <a:lnTo>
                  <a:pt x="465719" y="6777"/>
                </a:lnTo>
                <a:lnTo>
                  <a:pt x="466683" y="6777"/>
                </a:lnTo>
                <a:lnTo>
                  <a:pt x="467646" y="9698"/>
                </a:lnTo>
                <a:lnTo>
                  <a:pt x="468610" y="9698"/>
                </a:lnTo>
                <a:lnTo>
                  <a:pt x="468610" y="11626"/>
                </a:lnTo>
                <a:lnTo>
                  <a:pt x="468610" y="12590"/>
                </a:lnTo>
                <a:lnTo>
                  <a:pt x="472494" y="10662"/>
                </a:lnTo>
                <a:lnTo>
                  <a:pt x="474421" y="9698"/>
                </a:lnTo>
                <a:lnTo>
                  <a:pt x="475385" y="10662"/>
                </a:lnTo>
                <a:lnTo>
                  <a:pt x="476349" y="9698"/>
                </a:lnTo>
                <a:lnTo>
                  <a:pt x="477342" y="10662"/>
                </a:lnTo>
                <a:lnTo>
                  <a:pt x="479270" y="10662"/>
                </a:lnTo>
                <a:lnTo>
                  <a:pt x="478306" y="10662"/>
                </a:lnTo>
                <a:lnTo>
                  <a:pt x="479270" y="11626"/>
                </a:lnTo>
                <a:lnTo>
                  <a:pt x="479270" y="9698"/>
                </a:lnTo>
                <a:lnTo>
                  <a:pt x="480233" y="9698"/>
                </a:lnTo>
                <a:lnTo>
                  <a:pt x="480233" y="10662"/>
                </a:lnTo>
                <a:lnTo>
                  <a:pt x="482160" y="10662"/>
                </a:lnTo>
                <a:lnTo>
                  <a:pt x="482160" y="11626"/>
                </a:lnTo>
                <a:lnTo>
                  <a:pt x="482160" y="10662"/>
                </a:lnTo>
                <a:lnTo>
                  <a:pt x="484118" y="11626"/>
                </a:lnTo>
                <a:lnTo>
                  <a:pt x="483124" y="12590"/>
                </a:lnTo>
                <a:lnTo>
                  <a:pt x="484118" y="13584"/>
                </a:lnTo>
                <a:lnTo>
                  <a:pt x="485081" y="15512"/>
                </a:lnTo>
                <a:lnTo>
                  <a:pt x="487008" y="15512"/>
                </a:lnTo>
                <a:lnTo>
                  <a:pt x="487972" y="15512"/>
                </a:lnTo>
                <a:lnTo>
                  <a:pt x="488936" y="15512"/>
                </a:lnTo>
                <a:lnTo>
                  <a:pt x="489929" y="14548"/>
                </a:lnTo>
                <a:lnTo>
                  <a:pt x="489929" y="15512"/>
                </a:lnTo>
                <a:lnTo>
                  <a:pt x="494747" y="18403"/>
                </a:lnTo>
                <a:lnTo>
                  <a:pt x="495741" y="20361"/>
                </a:lnTo>
                <a:lnTo>
                  <a:pt x="494747" y="22288"/>
                </a:lnTo>
                <a:lnTo>
                  <a:pt x="494747" y="23252"/>
                </a:lnTo>
                <a:lnTo>
                  <a:pt x="495741" y="22288"/>
                </a:lnTo>
                <a:lnTo>
                  <a:pt x="495741" y="23252"/>
                </a:lnTo>
                <a:lnTo>
                  <a:pt x="496705" y="24216"/>
                </a:lnTo>
                <a:lnTo>
                  <a:pt x="498632" y="25180"/>
                </a:lnTo>
                <a:lnTo>
                  <a:pt x="499595" y="26174"/>
                </a:lnTo>
                <a:lnTo>
                  <a:pt x="500559" y="25180"/>
                </a:lnTo>
                <a:lnTo>
                  <a:pt x="501523" y="26174"/>
                </a:lnTo>
                <a:lnTo>
                  <a:pt x="501523" y="25180"/>
                </a:lnTo>
                <a:lnTo>
                  <a:pt x="499595" y="25180"/>
                </a:lnTo>
                <a:lnTo>
                  <a:pt x="499595" y="24216"/>
                </a:lnTo>
                <a:lnTo>
                  <a:pt x="500559" y="24216"/>
                </a:lnTo>
                <a:lnTo>
                  <a:pt x="500559" y="23252"/>
                </a:lnTo>
                <a:lnTo>
                  <a:pt x="499595" y="22288"/>
                </a:lnTo>
                <a:lnTo>
                  <a:pt x="500559" y="21325"/>
                </a:lnTo>
                <a:lnTo>
                  <a:pt x="500559" y="20361"/>
                </a:lnTo>
                <a:lnTo>
                  <a:pt x="499595" y="18403"/>
                </a:lnTo>
                <a:lnTo>
                  <a:pt x="501523" y="18403"/>
                </a:lnTo>
                <a:lnTo>
                  <a:pt x="501523" y="16475"/>
                </a:lnTo>
                <a:lnTo>
                  <a:pt x="504444" y="14548"/>
                </a:lnTo>
                <a:lnTo>
                  <a:pt x="507334" y="13584"/>
                </a:lnTo>
                <a:lnTo>
                  <a:pt x="509292" y="12590"/>
                </a:lnTo>
                <a:lnTo>
                  <a:pt x="511219" y="13584"/>
                </a:lnTo>
                <a:lnTo>
                  <a:pt x="511219" y="11626"/>
                </a:lnTo>
                <a:lnTo>
                  <a:pt x="511219" y="10662"/>
                </a:lnTo>
                <a:lnTo>
                  <a:pt x="514110" y="11626"/>
                </a:lnTo>
                <a:lnTo>
                  <a:pt x="514110" y="13584"/>
                </a:lnTo>
                <a:lnTo>
                  <a:pt x="515103" y="15512"/>
                </a:lnTo>
                <a:lnTo>
                  <a:pt x="516067" y="14548"/>
                </a:lnTo>
                <a:lnTo>
                  <a:pt x="517031" y="14548"/>
                </a:lnTo>
                <a:lnTo>
                  <a:pt x="517994" y="15512"/>
                </a:lnTo>
                <a:lnTo>
                  <a:pt x="519921" y="15512"/>
                </a:lnTo>
                <a:lnTo>
                  <a:pt x="519921" y="16475"/>
                </a:lnTo>
                <a:lnTo>
                  <a:pt x="520915" y="17439"/>
                </a:lnTo>
                <a:lnTo>
                  <a:pt x="521879" y="16475"/>
                </a:lnTo>
                <a:lnTo>
                  <a:pt x="522842" y="15512"/>
                </a:lnTo>
                <a:lnTo>
                  <a:pt x="523806" y="14548"/>
                </a:lnTo>
                <a:lnTo>
                  <a:pt x="524769" y="12590"/>
                </a:lnTo>
                <a:lnTo>
                  <a:pt x="523806" y="11626"/>
                </a:lnTo>
                <a:lnTo>
                  <a:pt x="523806" y="12590"/>
                </a:lnTo>
                <a:lnTo>
                  <a:pt x="522842" y="12590"/>
                </a:lnTo>
                <a:lnTo>
                  <a:pt x="521879" y="11626"/>
                </a:lnTo>
                <a:lnTo>
                  <a:pt x="520915" y="11626"/>
                </a:lnTo>
                <a:lnTo>
                  <a:pt x="521879" y="10662"/>
                </a:lnTo>
                <a:lnTo>
                  <a:pt x="522842" y="9698"/>
                </a:lnTo>
                <a:lnTo>
                  <a:pt x="523806" y="10662"/>
                </a:lnTo>
                <a:lnTo>
                  <a:pt x="525733" y="9698"/>
                </a:lnTo>
                <a:lnTo>
                  <a:pt x="526697" y="10662"/>
                </a:lnTo>
                <a:lnTo>
                  <a:pt x="525733" y="13584"/>
                </a:lnTo>
                <a:lnTo>
                  <a:pt x="525733" y="14548"/>
                </a:lnTo>
                <a:lnTo>
                  <a:pt x="527690" y="12590"/>
                </a:lnTo>
                <a:lnTo>
                  <a:pt x="529618" y="15512"/>
                </a:lnTo>
                <a:lnTo>
                  <a:pt x="530581" y="13584"/>
                </a:lnTo>
                <a:lnTo>
                  <a:pt x="531545" y="14548"/>
                </a:lnTo>
                <a:lnTo>
                  <a:pt x="534466" y="12590"/>
                </a:lnTo>
                <a:lnTo>
                  <a:pt x="535429" y="9698"/>
                </a:lnTo>
                <a:lnTo>
                  <a:pt x="536393" y="12590"/>
                </a:lnTo>
                <a:lnTo>
                  <a:pt x="536393" y="13584"/>
                </a:lnTo>
                <a:lnTo>
                  <a:pt x="536393" y="12590"/>
                </a:lnTo>
                <a:lnTo>
                  <a:pt x="537356" y="11626"/>
                </a:lnTo>
                <a:lnTo>
                  <a:pt x="538320" y="11626"/>
                </a:lnTo>
                <a:lnTo>
                  <a:pt x="539284" y="11626"/>
                </a:lnTo>
                <a:lnTo>
                  <a:pt x="541241" y="10662"/>
                </a:lnTo>
                <a:lnTo>
                  <a:pt x="542205" y="10662"/>
                </a:lnTo>
                <a:lnTo>
                  <a:pt x="543168" y="10662"/>
                </a:lnTo>
                <a:lnTo>
                  <a:pt x="546089" y="12590"/>
                </a:lnTo>
                <a:lnTo>
                  <a:pt x="547053" y="11626"/>
                </a:lnTo>
                <a:lnTo>
                  <a:pt x="546089" y="9698"/>
                </a:lnTo>
                <a:lnTo>
                  <a:pt x="546089" y="8735"/>
                </a:lnTo>
                <a:lnTo>
                  <a:pt x="548016" y="8735"/>
                </a:lnTo>
                <a:lnTo>
                  <a:pt x="548016" y="7771"/>
                </a:lnTo>
                <a:lnTo>
                  <a:pt x="550907" y="8735"/>
                </a:lnTo>
                <a:lnTo>
                  <a:pt x="551871" y="9698"/>
                </a:lnTo>
                <a:lnTo>
                  <a:pt x="551871" y="12590"/>
                </a:lnTo>
                <a:lnTo>
                  <a:pt x="550907" y="14548"/>
                </a:lnTo>
                <a:lnTo>
                  <a:pt x="554792" y="10662"/>
                </a:lnTo>
                <a:lnTo>
                  <a:pt x="552864" y="9698"/>
                </a:lnTo>
                <a:lnTo>
                  <a:pt x="553828" y="8735"/>
                </a:lnTo>
                <a:lnTo>
                  <a:pt x="555755" y="7771"/>
                </a:lnTo>
                <a:lnTo>
                  <a:pt x="556719" y="8735"/>
                </a:lnTo>
                <a:lnTo>
                  <a:pt x="555755" y="9698"/>
                </a:lnTo>
                <a:lnTo>
                  <a:pt x="556719" y="10662"/>
                </a:lnTo>
                <a:lnTo>
                  <a:pt x="559640" y="9698"/>
                </a:lnTo>
                <a:lnTo>
                  <a:pt x="560603" y="10662"/>
                </a:lnTo>
                <a:lnTo>
                  <a:pt x="561567" y="11626"/>
                </a:lnTo>
                <a:lnTo>
                  <a:pt x="562530" y="10662"/>
                </a:lnTo>
                <a:lnTo>
                  <a:pt x="566415" y="11626"/>
                </a:lnTo>
                <a:lnTo>
                  <a:pt x="565451" y="12590"/>
                </a:lnTo>
                <a:lnTo>
                  <a:pt x="566415" y="13584"/>
                </a:lnTo>
                <a:lnTo>
                  <a:pt x="567379" y="14548"/>
                </a:lnTo>
                <a:lnTo>
                  <a:pt x="568342" y="14548"/>
                </a:lnTo>
                <a:lnTo>
                  <a:pt x="569306" y="15512"/>
                </a:lnTo>
                <a:lnTo>
                  <a:pt x="570269" y="15512"/>
                </a:lnTo>
                <a:lnTo>
                  <a:pt x="570269" y="13584"/>
                </a:lnTo>
                <a:lnTo>
                  <a:pt x="571263" y="14548"/>
                </a:lnTo>
                <a:lnTo>
                  <a:pt x="571263" y="16475"/>
                </a:lnTo>
                <a:lnTo>
                  <a:pt x="569306" y="17439"/>
                </a:lnTo>
                <a:lnTo>
                  <a:pt x="570269" y="17439"/>
                </a:lnTo>
                <a:lnTo>
                  <a:pt x="571263" y="16475"/>
                </a:lnTo>
                <a:lnTo>
                  <a:pt x="571263" y="18403"/>
                </a:lnTo>
                <a:lnTo>
                  <a:pt x="572227" y="20361"/>
                </a:lnTo>
                <a:lnTo>
                  <a:pt x="573190" y="20361"/>
                </a:lnTo>
                <a:lnTo>
                  <a:pt x="574154" y="19367"/>
                </a:lnTo>
                <a:lnTo>
                  <a:pt x="575117" y="22288"/>
                </a:lnTo>
                <a:lnTo>
                  <a:pt x="577045" y="23252"/>
                </a:lnTo>
                <a:lnTo>
                  <a:pt x="577045" y="22288"/>
                </a:lnTo>
                <a:lnTo>
                  <a:pt x="578038" y="21325"/>
                </a:lnTo>
                <a:lnTo>
                  <a:pt x="579002" y="24216"/>
                </a:lnTo>
                <a:lnTo>
                  <a:pt x="579966" y="24216"/>
                </a:lnTo>
                <a:lnTo>
                  <a:pt x="579966" y="22288"/>
                </a:lnTo>
                <a:lnTo>
                  <a:pt x="579002" y="22288"/>
                </a:lnTo>
                <a:lnTo>
                  <a:pt x="579002" y="21325"/>
                </a:lnTo>
                <a:lnTo>
                  <a:pt x="579966" y="21325"/>
                </a:lnTo>
                <a:lnTo>
                  <a:pt x="580929" y="23252"/>
                </a:lnTo>
                <a:lnTo>
                  <a:pt x="582856" y="24216"/>
                </a:lnTo>
                <a:lnTo>
                  <a:pt x="582856" y="27138"/>
                </a:lnTo>
                <a:lnTo>
                  <a:pt x="584814" y="27138"/>
                </a:lnTo>
                <a:lnTo>
                  <a:pt x="586741" y="27138"/>
                </a:lnTo>
                <a:lnTo>
                  <a:pt x="584814" y="29065"/>
                </a:lnTo>
                <a:lnTo>
                  <a:pt x="585777" y="30993"/>
                </a:lnTo>
                <a:lnTo>
                  <a:pt x="586741" y="30993"/>
                </a:lnTo>
                <a:lnTo>
                  <a:pt x="588668" y="29065"/>
                </a:lnTo>
                <a:lnTo>
                  <a:pt x="590625" y="30029"/>
                </a:lnTo>
                <a:lnTo>
                  <a:pt x="591589" y="31957"/>
                </a:lnTo>
                <a:lnTo>
                  <a:pt x="593516" y="31957"/>
                </a:lnTo>
                <a:lnTo>
                  <a:pt x="591589" y="33915"/>
                </a:lnTo>
                <a:lnTo>
                  <a:pt x="592553" y="33915"/>
                </a:lnTo>
                <a:lnTo>
                  <a:pt x="593516" y="34878"/>
                </a:lnTo>
                <a:lnTo>
                  <a:pt x="594480" y="33915"/>
                </a:lnTo>
                <a:lnTo>
                  <a:pt x="595443" y="34878"/>
                </a:lnTo>
                <a:lnTo>
                  <a:pt x="595443" y="33915"/>
                </a:lnTo>
                <a:lnTo>
                  <a:pt x="596407" y="33915"/>
                </a:lnTo>
                <a:lnTo>
                  <a:pt x="596407" y="34878"/>
                </a:lnTo>
                <a:lnTo>
                  <a:pt x="597401" y="34878"/>
                </a:lnTo>
                <a:lnTo>
                  <a:pt x="597401" y="35842"/>
                </a:lnTo>
                <a:lnTo>
                  <a:pt x="597401" y="36806"/>
                </a:lnTo>
                <a:lnTo>
                  <a:pt x="599328" y="35842"/>
                </a:lnTo>
                <a:lnTo>
                  <a:pt x="599328" y="33915"/>
                </a:lnTo>
                <a:lnTo>
                  <a:pt x="600291" y="33915"/>
                </a:lnTo>
                <a:lnTo>
                  <a:pt x="600291" y="35842"/>
                </a:lnTo>
                <a:lnTo>
                  <a:pt x="599328" y="36806"/>
                </a:lnTo>
                <a:lnTo>
                  <a:pt x="601255" y="37770"/>
                </a:lnTo>
                <a:lnTo>
                  <a:pt x="602219" y="37770"/>
                </a:lnTo>
                <a:lnTo>
                  <a:pt x="602219" y="36806"/>
                </a:lnTo>
                <a:lnTo>
                  <a:pt x="602219" y="37770"/>
                </a:lnTo>
                <a:lnTo>
                  <a:pt x="603212" y="37770"/>
                </a:lnTo>
                <a:lnTo>
                  <a:pt x="604176" y="39728"/>
                </a:lnTo>
                <a:lnTo>
                  <a:pt x="604176" y="38764"/>
                </a:lnTo>
                <a:lnTo>
                  <a:pt x="605140" y="38764"/>
                </a:lnTo>
                <a:lnTo>
                  <a:pt x="606103" y="38764"/>
                </a:lnTo>
                <a:lnTo>
                  <a:pt x="606103" y="39728"/>
                </a:lnTo>
                <a:lnTo>
                  <a:pt x="607067" y="39728"/>
                </a:lnTo>
                <a:lnTo>
                  <a:pt x="607067" y="37770"/>
                </a:lnTo>
                <a:lnTo>
                  <a:pt x="608994" y="40691"/>
                </a:lnTo>
                <a:lnTo>
                  <a:pt x="610951" y="41655"/>
                </a:lnTo>
                <a:lnTo>
                  <a:pt x="611915" y="39728"/>
                </a:lnTo>
                <a:lnTo>
                  <a:pt x="610951" y="39728"/>
                </a:lnTo>
                <a:lnTo>
                  <a:pt x="611915" y="39728"/>
                </a:lnTo>
                <a:lnTo>
                  <a:pt x="612878" y="39728"/>
                </a:lnTo>
                <a:lnTo>
                  <a:pt x="613842" y="39728"/>
                </a:lnTo>
                <a:lnTo>
                  <a:pt x="612878" y="38764"/>
                </a:lnTo>
                <a:lnTo>
                  <a:pt x="612878" y="37770"/>
                </a:lnTo>
                <a:lnTo>
                  <a:pt x="613842" y="37770"/>
                </a:lnTo>
                <a:lnTo>
                  <a:pt x="614806" y="39728"/>
                </a:lnTo>
                <a:lnTo>
                  <a:pt x="614806" y="38764"/>
                </a:lnTo>
                <a:lnTo>
                  <a:pt x="615799" y="39728"/>
                </a:lnTo>
                <a:lnTo>
                  <a:pt x="616763" y="38764"/>
                </a:lnTo>
                <a:lnTo>
                  <a:pt x="617727" y="39728"/>
                </a:lnTo>
                <a:lnTo>
                  <a:pt x="617727" y="38764"/>
                </a:lnTo>
                <a:lnTo>
                  <a:pt x="618690" y="38764"/>
                </a:lnTo>
                <a:lnTo>
                  <a:pt x="619654" y="37770"/>
                </a:lnTo>
                <a:lnTo>
                  <a:pt x="619654" y="36806"/>
                </a:lnTo>
                <a:lnTo>
                  <a:pt x="619654" y="37770"/>
                </a:lnTo>
                <a:lnTo>
                  <a:pt x="618690" y="35842"/>
                </a:lnTo>
                <a:lnTo>
                  <a:pt x="619654" y="35842"/>
                </a:lnTo>
                <a:lnTo>
                  <a:pt x="620617" y="34878"/>
                </a:lnTo>
                <a:lnTo>
                  <a:pt x="619654" y="34878"/>
                </a:lnTo>
                <a:lnTo>
                  <a:pt x="620617" y="33915"/>
                </a:lnTo>
                <a:lnTo>
                  <a:pt x="620617" y="32951"/>
                </a:lnTo>
                <a:lnTo>
                  <a:pt x="621581" y="33915"/>
                </a:lnTo>
                <a:lnTo>
                  <a:pt x="623538" y="31957"/>
                </a:lnTo>
                <a:lnTo>
                  <a:pt x="624502" y="30029"/>
                </a:lnTo>
                <a:lnTo>
                  <a:pt x="626429" y="30029"/>
                </a:lnTo>
                <a:lnTo>
                  <a:pt x="627393" y="30029"/>
                </a:lnTo>
                <a:lnTo>
                  <a:pt x="627393" y="31957"/>
                </a:lnTo>
                <a:lnTo>
                  <a:pt x="628386" y="30993"/>
                </a:lnTo>
                <a:lnTo>
                  <a:pt x="629350" y="30993"/>
                </a:lnTo>
                <a:lnTo>
                  <a:pt x="630314" y="30029"/>
                </a:lnTo>
                <a:lnTo>
                  <a:pt x="630314" y="30993"/>
                </a:lnTo>
                <a:lnTo>
                  <a:pt x="630314" y="29065"/>
                </a:lnTo>
                <a:lnTo>
                  <a:pt x="632241" y="30029"/>
                </a:lnTo>
                <a:lnTo>
                  <a:pt x="633204" y="28101"/>
                </a:lnTo>
                <a:lnTo>
                  <a:pt x="633204" y="29065"/>
                </a:lnTo>
                <a:lnTo>
                  <a:pt x="634168" y="30029"/>
                </a:lnTo>
                <a:lnTo>
                  <a:pt x="634168" y="29065"/>
                </a:lnTo>
                <a:lnTo>
                  <a:pt x="635162" y="29065"/>
                </a:lnTo>
                <a:lnTo>
                  <a:pt x="637089" y="29065"/>
                </a:lnTo>
                <a:lnTo>
                  <a:pt x="637089" y="28101"/>
                </a:lnTo>
                <a:lnTo>
                  <a:pt x="638052" y="28101"/>
                </a:lnTo>
                <a:lnTo>
                  <a:pt x="638052" y="27138"/>
                </a:lnTo>
                <a:lnTo>
                  <a:pt x="639016" y="27138"/>
                </a:lnTo>
                <a:lnTo>
                  <a:pt x="638052" y="26174"/>
                </a:lnTo>
                <a:lnTo>
                  <a:pt x="639016" y="27138"/>
                </a:lnTo>
                <a:lnTo>
                  <a:pt x="639016" y="26174"/>
                </a:lnTo>
                <a:lnTo>
                  <a:pt x="639980" y="26174"/>
                </a:lnTo>
                <a:lnTo>
                  <a:pt x="639980" y="25180"/>
                </a:lnTo>
                <a:lnTo>
                  <a:pt x="640973" y="25180"/>
                </a:lnTo>
                <a:lnTo>
                  <a:pt x="641937" y="24216"/>
                </a:lnTo>
                <a:lnTo>
                  <a:pt x="644828" y="22288"/>
                </a:lnTo>
                <a:lnTo>
                  <a:pt x="645791" y="22288"/>
                </a:lnTo>
                <a:lnTo>
                  <a:pt x="646755" y="22288"/>
                </a:lnTo>
                <a:lnTo>
                  <a:pt x="646755" y="23252"/>
                </a:lnTo>
                <a:lnTo>
                  <a:pt x="647749" y="22288"/>
                </a:lnTo>
                <a:lnTo>
                  <a:pt x="646755" y="21325"/>
                </a:lnTo>
                <a:lnTo>
                  <a:pt x="648712" y="21325"/>
                </a:lnTo>
                <a:lnTo>
                  <a:pt x="648712" y="20361"/>
                </a:lnTo>
                <a:lnTo>
                  <a:pt x="647749" y="20361"/>
                </a:lnTo>
                <a:lnTo>
                  <a:pt x="648712" y="20361"/>
                </a:lnTo>
                <a:lnTo>
                  <a:pt x="647749" y="19367"/>
                </a:lnTo>
                <a:lnTo>
                  <a:pt x="647749" y="18403"/>
                </a:lnTo>
                <a:lnTo>
                  <a:pt x="648712" y="17439"/>
                </a:lnTo>
                <a:lnTo>
                  <a:pt x="649676" y="17439"/>
                </a:lnTo>
                <a:lnTo>
                  <a:pt x="650639" y="18403"/>
                </a:lnTo>
                <a:lnTo>
                  <a:pt x="650639" y="17439"/>
                </a:lnTo>
                <a:lnTo>
                  <a:pt x="651603" y="18403"/>
                </a:lnTo>
                <a:lnTo>
                  <a:pt x="651603" y="17439"/>
                </a:lnTo>
                <a:lnTo>
                  <a:pt x="652567" y="16475"/>
                </a:lnTo>
                <a:lnTo>
                  <a:pt x="651603" y="16475"/>
                </a:lnTo>
                <a:lnTo>
                  <a:pt x="653560" y="16475"/>
                </a:lnTo>
                <a:lnTo>
                  <a:pt x="653560" y="15512"/>
                </a:lnTo>
                <a:lnTo>
                  <a:pt x="653560" y="14548"/>
                </a:lnTo>
                <a:lnTo>
                  <a:pt x="653560" y="13584"/>
                </a:lnTo>
                <a:lnTo>
                  <a:pt x="655488" y="12590"/>
                </a:lnTo>
                <a:lnTo>
                  <a:pt x="656451" y="11626"/>
                </a:lnTo>
                <a:lnTo>
                  <a:pt x="655488" y="10662"/>
                </a:lnTo>
                <a:lnTo>
                  <a:pt x="656451" y="10662"/>
                </a:lnTo>
                <a:lnTo>
                  <a:pt x="657415" y="10662"/>
                </a:lnTo>
                <a:lnTo>
                  <a:pt x="659342" y="9698"/>
                </a:lnTo>
                <a:lnTo>
                  <a:pt x="660336" y="8735"/>
                </a:lnTo>
                <a:lnTo>
                  <a:pt x="662263" y="8735"/>
                </a:lnTo>
                <a:lnTo>
                  <a:pt x="662263" y="7771"/>
                </a:lnTo>
                <a:lnTo>
                  <a:pt x="664190" y="7771"/>
                </a:lnTo>
                <a:lnTo>
                  <a:pt x="665154" y="6777"/>
                </a:lnTo>
                <a:lnTo>
                  <a:pt x="666147" y="6777"/>
                </a:lnTo>
                <a:lnTo>
                  <a:pt x="667111" y="7771"/>
                </a:lnTo>
                <a:lnTo>
                  <a:pt x="668075" y="7771"/>
                </a:lnTo>
                <a:lnTo>
                  <a:pt x="669038" y="8735"/>
                </a:lnTo>
                <a:lnTo>
                  <a:pt x="669038" y="7771"/>
                </a:lnTo>
                <a:lnTo>
                  <a:pt x="670002" y="7771"/>
                </a:lnTo>
                <a:lnTo>
                  <a:pt x="670002" y="8735"/>
                </a:lnTo>
                <a:lnTo>
                  <a:pt x="670965" y="6777"/>
                </a:lnTo>
                <a:lnTo>
                  <a:pt x="671929" y="6777"/>
                </a:lnTo>
                <a:lnTo>
                  <a:pt x="670965" y="6777"/>
                </a:lnTo>
                <a:lnTo>
                  <a:pt x="671929" y="5813"/>
                </a:lnTo>
                <a:lnTo>
                  <a:pt x="673886" y="6777"/>
                </a:lnTo>
                <a:lnTo>
                  <a:pt x="674850" y="5813"/>
                </a:lnTo>
                <a:lnTo>
                  <a:pt x="675813" y="7771"/>
                </a:lnTo>
                <a:lnTo>
                  <a:pt x="676777" y="7771"/>
                </a:lnTo>
                <a:lnTo>
                  <a:pt x="676777" y="6777"/>
                </a:lnTo>
                <a:lnTo>
                  <a:pt x="678704" y="6777"/>
                </a:lnTo>
                <a:lnTo>
                  <a:pt x="679698" y="5813"/>
                </a:lnTo>
                <a:lnTo>
                  <a:pt x="679698" y="7771"/>
                </a:lnTo>
                <a:lnTo>
                  <a:pt x="681625" y="9698"/>
                </a:lnTo>
                <a:lnTo>
                  <a:pt x="682589" y="8735"/>
                </a:lnTo>
                <a:lnTo>
                  <a:pt x="683552" y="8735"/>
                </a:lnTo>
                <a:lnTo>
                  <a:pt x="684516" y="6777"/>
                </a:lnTo>
                <a:lnTo>
                  <a:pt x="685510" y="6777"/>
                </a:lnTo>
                <a:lnTo>
                  <a:pt x="686473" y="8735"/>
                </a:lnTo>
                <a:lnTo>
                  <a:pt x="687437" y="8735"/>
                </a:lnTo>
                <a:lnTo>
                  <a:pt x="689364" y="8735"/>
                </a:lnTo>
                <a:lnTo>
                  <a:pt x="689364" y="7771"/>
                </a:lnTo>
                <a:lnTo>
                  <a:pt x="690328" y="7771"/>
                </a:lnTo>
                <a:lnTo>
                  <a:pt x="691321" y="6777"/>
                </a:lnTo>
                <a:lnTo>
                  <a:pt x="692285" y="6777"/>
                </a:lnTo>
                <a:lnTo>
                  <a:pt x="692285" y="5813"/>
                </a:lnTo>
                <a:lnTo>
                  <a:pt x="693249" y="4849"/>
                </a:lnTo>
                <a:lnTo>
                  <a:pt x="694212" y="3885"/>
                </a:lnTo>
                <a:lnTo>
                  <a:pt x="695176" y="3885"/>
                </a:lnTo>
                <a:lnTo>
                  <a:pt x="695176" y="4849"/>
                </a:lnTo>
                <a:lnTo>
                  <a:pt x="696139" y="4849"/>
                </a:lnTo>
                <a:lnTo>
                  <a:pt x="697103" y="4849"/>
                </a:lnTo>
                <a:lnTo>
                  <a:pt x="695176" y="3885"/>
                </a:lnTo>
                <a:lnTo>
                  <a:pt x="715502" y="3885"/>
                </a:lnTo>
                <a:lnTo>
                  <a:pt x="731010" y="3885"/>
                </a:lnTo>
                <a:lnTo>
                  <a:pt x="735858" y="3885"/>
                </a:lnTo>
                <a:lnTo>
                  <a:pt x="735858" y="2922"/>
                </a:lnTo>
                <a:lnTo>
                  <a:pt x="736821" y="2922"/>
                </a:lnTo>
                <a:lnTo>
                  <a:pt x="737785" y="2922"/>
                </a:lnTo>
                <a:lnTo>
                  <a:pt x="737785" y="1958"/>
                </a:lnTo>
                <a:lnTo>
                  <a:pt x="740676" y="0"/>
                </a:lnTo>
                <a:lnTo>
                  <a:pt x="741639" y="994"/>
                </a:lnTo>
                <a:lnTo>
                  <a:pt x="742633" y="1958"/>
                </a:lnTo>
                <a:lnTo>
                  <a:pt x="742633" y="2922"/>
                </a:lnTo>
                <a:lnTo>
                  <a:pt x="743597" y="2922"/>
                </a:lnTo>
                <a:lnTo>
                  <a:pt x="743597" y="3885"/>
                </a:lnTo>
                <a:lnTo>
                  <a:pt x="744560" y="3885"/>
                </a:lnTo>
                <a:lnTo>
                  <a:pt x="745524" y="3885"/>
                </a:lnTo>
                <a:lnTo>
                  <a:pt x="745524" y="2922"/>
                </a:lnTo>
                <a:lnTo>
                  <a:pt x="746487" y="3885"/>
                </a:lnTo>
                <a:lnTo>
                  <a:pt x="747451" y="2922"/>
                </a:lnTo>
                <a:lnTo>
                  <a:pt x="747451" y="5813"/>
                </a:lnTo>
                <a:lnTo>
                  <a:pt x="745524" y="14548"/>
                </a:lnTo>
                <a:lnTo>
                  <a:pt x="746487" y="16475"/>
                </a:lnTo>
                <a:lnTo>
                  <a:pt x="747451" y="17439"/>
                </a:lnTo>
                <a:lnTo>
                  <a:pt x="747451" y="24216"/>
                </a:lnTo>
                <a:lnTo>
                  <a:pt x="749408" y="30993"/>
                </a:lnTo>
                <a:lnTo>
                  <a:pt x="751335" y="30993"/>
                </a:lnTo>
                <a:lnTo>
                  <a:pt x="752299" y="30993"/>
                </a:lnTo>
                <a:lnTo>
                  <a:pt x="756184" y="30993"/>
                </a:lnTo>
                <a:lnTo>
                  <a:pt x="757147" y="30029"/>
                </a:lnTo>
                <a:lnTo>
                  <a:pt x="758111" y="30993"/>
                </a:lnTo>
                <a:lnTo>
                  <a:pt x="757147" y="35842"/>
                </a:lnTo>
                <a:lnTo>
                  <a:pt x="759074" y="38764"/>
                </a:lnTo>
                <a:lnTo>
                  <a:pt x="761002" y="39728"/>
                </a:lnTo>
                <a:lnTo>
                  <a:pt x="761002" y="38764"/>
                </a:lnTo>
                <a:lnTo>
                  <a:pt x="761995" y="37770"/>
                </a:lnTo>
                <a:lnTo>
                  <a:pt x="761995" y="38764"/>
                </a:lnTo>
                <a:lnTo>
                  <a:pt x="761002" y="40691"/>
                </a:lnTo>
                <a:lnTo>
                  <a:pt x="760038" y="41655"/>
                </a:lnTo>
                <a:lnTo>
                  <a:pt x="756184" y="48432"/>
                </a:lnTo>
                <a:lnTo>
                  <a:pt x="753263" y="54245"/>
                </a:lnTo>
                <a:lnTo>
                  <a:pt x="752299" y="59094"/>
                </a:lnTo>
                <a:lnTo>
                  <a:pt x="748445" y="65871"/>
                </a:lnTo>
                <a:lnTo>
                  <a:pt x="747451" y="69727"/>
                </a:lnTo>
                <a:lnTo>
                  <a:pt x="747451" y="72648"/>
                </a:lnTo>
                <a:lnTo>
                  <a:pt x="744560" y="76503"/>
                </a:lnTo>
                <a:lnTo>
                  <a:pt x="742633" y="81353"/>
                </a:lnTo>
                <a:lnTo>
                  <a:pt x="739712" y="87166"/>
                </a:lnTo>
                <a:lnTo>
                  <a:pt x="738748" y="90087"/>
                </a:lnTo>
                <a:lnTo>
                  <a:pt x="737785" y="91051"/>
                </a:lnTo>
                <a:lnTo>
                  <a:pt x="735858" y="96864"/>
                </a:lnTo>
                <a:lnTo>
                  <a:pt x="734864" y="104605"/>
                </a:lnTo>
                <a:lnTo>
                  <a:pt x="734864" y="107496"/>
                </a:lnTo>
                <a:lnTo>
                  <a:pt x="735858" y="109454"/>
                </a:lnTo>
                <a:lnTo>
                  <a:pt x="734864" y="112346"/>
                </a:lnTo>
                <a:lnTo>
                  <a:pt x="735858" y="117195"/>
                </a:lnTo>
                <a:lnTo>
                  <a:pt x="736821" y="118159"/>
                </a:lnTo>
                <a:lnTo>
                  <a:pt x="737785" y="119123"/>
                </a:lnTo>
                <a:lnTo>
                  <a:pt x="739712" y="120086"/>
                </a:lnTo>
                <a:lnTo>
                  <a:pt x="739712" y="118159"/>
                </a:lnTo>
                <a:lnTo>
                  <a:pt x="741639" y="119123"/>
                </a:lnTo>
                <a:lnTo>
                  <a:pt x="742633" y="121080"/>
                </a:lnTo>
                <a:lnTo>
                  <a:pt x="743597" y="122044"/>
                </a:lnTo>
                <a:lnTo>
                  <a:pt x="746487" y="122044"/>
                </a:lnTo>
                <a:lnTo>
                  <a:pt x="747451" y="120086"/>
                </a:lnTo>
                <a:lnTo>
                  <a:pt x="747451" y="121080"/>
                </a:lnTo>
                <a:lnTo>
                  <a:pt x="749408" y="121080"/>
                </a:lnTo>
                <a:lnTo>
                  <a:pt x="748445" y="123008"/>
                </a:lnTo>
                <a:lnTo>
                  <a:pt x="749408" y="123008"/>
                </a:lnTo>
                <a:lnTo>
                  <a:pt x="748445" y="123008"/>
                </a:lnTo>
                <a:lnTo>
                  <a:pt x="747451" y="123972"/>
                </a:lnTo>
                <a:lnTo>
                  <a:pt x="746487" y="127857"/>
                </a:lnTo>
                <a:lnTo>
                  <a:pt x="743597" y="127857"/>
                </a:lnTo>
                <a:lnTo>
                  <a:pt x="742633" y="128821"/>
                </a:lnTo>
                <a:lnTo>
                  <a:pt x="741639" y="134634"/>
                </a:lnTo>
                <a:lnTo>
                  <a:pt x="740676" y="138489"/>
                </a:lnTo>
                <a:lnTo>
                  <a:pt x="741639" y="140447"/>
                </a:lnTo>
                <a:lnTo>
                  <a:pt x="740676" y="141411"/>
                </a:lnTo>
                <a:lnTo>
                  <a:pt x="742633" y="143339"/>
                </a:lnTo>
                <a:lnTo>
                  <a:pt x="743597" y="142375"/>
                </a:lnTo>
                <a:lnTo>
                  <a:pt x="742633" y="144302"/>
                </a:lnTo>
                <a:lnTo>
                  <a:pt x="742633" y="147224"/>
                </a:lnTo>
                <a:lnTo>
                  <a:pt x="743597" y="147224"/>
                </a:lnTo>
                <a:lnTo>
                  <a:pt x="742633" y="148188"/>
                </a:lnTo>
                <a:lnTo>
                  <a:pt x="743597" y="149152"/>
                </a:lnTo>
                <a:lnTo>
                  <a:pt x="742633" y="149152"/>
                </a:lnTo>
                <a:lnTo>
                  <a:pt x="741639" y="150115"/>
                </a:lnTo>
                <a:lnTo>
                  <a:pt x="743597" y="153037"/>
                </a:lnTo>
                <a:lnTo>
                  <a:pt x="745524" y="154001"/>
                </a:lnTo>
                <a:lnTo>
                  <a:pt x="746487" y="154001"/>
                </a:lnTo>
                <a:lnTo>
                  <a:pt x="746487" y="153037"/>
                </a:lnTo>
                <a:lnTo>
                  <a:pt x="747451" y="152043"/>
                </a:lnTo>
                <a:lnTo>
                  <a:pt x="748445" y="153037"/>
                </a:lnTo>
                <a:lnTo>
                  <a:pt x="748445" y="152043"/>
                </a:lnTo>
                <a:lnTo>
                  <a:pt x="749408" y="152043"/>
                </a:lnTo>
                <a:lnTo>
                  <a:pt x="749408" y="153037"/>
                </a:lnTo>
                <a:lnTo>
                  <a:pt x="750372" y="154965"/>
                </a:lnTo>
                <a:lnTo>
                  <a:pt x="751335" y="154965"/>
                </a:lnTo>
                <a:lnTo>
                  <a:pt x="750372" y="155929"/>
                </a:lnTo>
                <a:lnTo>
                  <a:pt x="751335" y="156892"/>
                </a:lnTo>
                <a:lnTo>
                  <a:pt x="750372" y="156892"/>
                </a:lnTo>
                <a:lnTo>
                  <a:pt x="750372" y="158820"/>
                </a:lnTo>
                <a:lnTo>
                  <a:pt x="749408" y="159814"/>
                </a:lnTo>
                <a:lnTo>
                  <a:pt x="748445" y="162705"/>
                </a:lnTo>
                <a:lnTo>
                  <a:pt x="747451" y="163669"/>
                </a:lnTo>
                <a:lnTo>
                  <a:pt x="748445" y="165627"/>
                </a:lnTo>
                <a:lnTo>
                  <a:pt x="747451" y="165627"/>
                </a:lnTo>
                <a:lnTo>
                  <a:pt x="747451" y="166591"/>
                </a:lnTo>
                <a:lnTo>
                  <a:pt x="746487" y="167555"/>
                </a:lnTo>
                <a:lnTo>
                  <a:pt x="746487" y="166591"/>
                </a:lnTo>
                <a:lnTo>
                  <a:pt x="745524" y="166591"/>
                </a:lnTo>
                <a:lnTo>
                  <a:pt x="745524" y="168518"/>
                </a:lnTo>
                <a:lnTo>
                  <a:pt x="746487" y="171440"/>
                </a:lnTo>
                <a:lnTo>
                  <a:pt x="749408" y="174332"/>
                </a:lnTo>
                <a:lnTo>
                  <a:pt x="751335" y="176259"/>
                </a:lnTo>
                <a:lnTo>
                  <a:pt x="753263" y="176259"/>
                </a:lnTo>
                <a:lnTo>
                  <a:pt x="754226" y="176259"/>
                </a:lnTo>
                <a:lnTo>
                  <a:pt x="756184" y="175295"/>
                </a:lnTo>
                <a:lnTo>
                  <a:pt x="756184" y="174332"/>
                </a:lnTo>
                <a:lnTo>
                  <a:pt x="757147" y="172404"/>
                </a:lnTo>
                <a:lnTo>
                  <a:pt x="757147" y="171440"/>
                </a:lnTo>
                <a:lnTo>
                  <a:pt x="758111" y="170446"/>
                </a:lnTo>
                <a:lnTo>
                  <a:pt x="759074" y="171440"/>
                </a:lnTo>
                <a:lnTo>
                  <a:pt x="760038" y="169482"/>
                </a:lnTo>
                <a:lnTo>
                  <a:pt x="761002" y="170446"/>
                </a:lnTo>
                <a:lnTo>
                  <a:pt x="759074" y="172404"/>
                </a:lnTo>
                <a:lnTo>
                  <a:pt x="761002" y="175295"/>
                </a:lnTo>
                <a:lnTo>
                  <a:pt x="762959" y="175295"/>
                </a:lnTo>
                <a:lnTo>
                  <a:pt x="763922" y="175295"/>
                </a:lnTo>
                <a:lnTo>
                  <a:pt x="763922" y="174332"/>
                </a:lnTo>
                <a:lnTo>
                  <a:pt x="763922" y="173368"/>
                </a:lnTo>
                <a:lnTo>
                  <a:pt x="764886" y="175295"/>
                </a:lnTo>
                <a:lnTo>
                  <a:pt x="765850" y="174332"/>
                </a:lnTo>
                <a:lnTo>
                  <a:pt x="764886" y="176259"/>
                </a:lnTo>
                <a:lnTo>
                  <a:pt x="763922" y="176259"/>
                </a:lnTo>
                <a:lnTo>
                  <a:pt x="762959" y="177223"/>
                </a:lnTo>
                <a:lnTo>
                  <a:pt x="761995" y="178217"/>
                </a:lnTo>
                <a:lnTo>
                  <a:pt x="761002" y="180145"/>
                </a:lnTo>
                <a:lnTo>
                  <a:pt x="761995" y="183036"/>
                </a:lnTo>
                <a:lnTo>
                  <a:pt x="762959" y="183036"/>
                </a:lnTo>
                <a:lnTo>
                  <a:pt x="764886" y="183036"/>
                </a:lnTo>
                <a:lnTo>
                  <a:pt x="763922" y="184000"/>
                </a:lnTo>
                <a:lnTo>
                  <a:pt x="762959" y="184000"/>
                </a:lnTo>
                <a:lnTo>
                  <a:pt x="761995" y="184994"/>
                </a:lnTo>
                <a:lnTo>
                  <a:pt x="761002" y="184994"/>
                </a:lnTo>
                <a:lnTo>
                  <a:pt x="759074" y="185958"/>
                </a:lnTo>
                <a:lnTo>
                  <a:pt x="759074" y="184994"/>
                </a:lnTo>
                <a:lnTo>
                  <a:pt x="761002" y="184000"/>
                </a:lnTo>
                <a:lnTo>
                  <a:pt x="761002" y="183036"/>
                </a:lnTo>
                <a:lnTo>
                  <a:pt x="759074" y="181108"/>
                </a:lnTo>
                <a:lnTo>
                  <a:pt x="757147" y="180145"/>
                </a:lnTo>
                <a:lnTo>
                  <a:pt x="754226" y="181108"/>
                </a:lnTo>
                <a:lnTo>
                  <a:pt x="753263" y="182072"/>
                </a:lnTo>
                <a:lnTo>
                  <a:pt x="751335" y="183036"/>
                </a:lnTo>
                <a:lnTo>
                  <a:pt x="749408" y="184994"/>
                </a:lnTo>
                <a:lnTo>
                  <a:pt x="749408" y="184000"/>
                </a:lnTo>
                <a:lnTo>
                  <a:pt x="747451" y="185958"/>
                </a:lnTo>
                <a:lnTo>
                  <a:pt x="746487" y="185958"/>
                </a:lnTo>
                <a:lnTo>
                  <a:pt x="745524" y="185958"/>
                </a:lnTo>
                <a:lnTo>
                  <a:pt x="745524" y="189813"/>
                </a:lnTo>
                <a:lnTo>
                  <a:pt x="744560" y="190807"/>
                </a:lnTo>
                <a:lnTo>
                  <a:pt x="744560" y="193698"/>
                </a:lnTo>
                <a:lnTo>
                  <a:pt x="746487" y="197584"/>
                </a:lnTo>
                <a:lnTo>
                  <a:pt x="747451" y="199511"/>
                </a:lnTo>
                <a:lnTo>
                  <a:pt x="749408" y="200475"/>
                </a:lnTo>
                <a:lnTo>
                  <a:pt x="749408" y="199511"/>
                </a:lnTo>
                <a:lnTo>
                  <a:pt x="750372" y="199511"/>
                </a:lnTo>
                <a:lnTo>
                  <a:pt x="751335" y="198548"/>
                </a:lnTo>
                <a:lnTo>
                  <a:pt x="752299" y="198548"/>
                </a:lnTo>
                <a:lnTo>
                  <a:pt x="752299" y="199511"/>
                </a:lnTo>
                <a:lnTo>
                  <a:pt x="753263" y="199511"/>
                </a:lnTo>
                <a:lnTo>
                  <a:pt x="753263" y="198548"/>
                </a:lnTo>
                <a:lnTo>
                  <a:pt x="754226" y="198548"/>
                </a:lnTo>
                <a:lnTo>
                  <a:pt x="755220" y="197584"/>
                </a:lnTo>
                <a:lnTo>
                  <a:pt x="755220" y="201439"/>
                </a:lnTo>
                <a:lnTo>
                  <a:pt x="756184" y="202403"/>
                </a:lnTo>
                <a:lnTo>
                  <a:pt x="758111" y="202403"/>
                </a:lnTo>
                <a:lnTo>
                  <a:pt x="757147" y="203397"/>
                </a:lnTo>
                <a:lnTo>
                  <a:pt x="757147" y="204361"/>
                </a:lnTo>
                <a:lnTo>
                  <a:pt x="756184" y="204361"/>
                </a:lnTo>
                <a:lnTo>
                  <a:pt x="756184" y="205324"/>
                </a:lnTo>
                <a:lnTo>
                  <a:pt x="756184" y="206288"/>
                </a:lnTo>
                <a:lnTo>
                  <a:pt x="757147" y="208216"/>
                </a:lnTo>
                <a:lnTo>
                  <a:pt x="756184" y="210174"/>
                </a:lnTo>
                <a:lnTo>
                  <a:pt x="756184" y="209180"/>
                </a:lnTo>
                <a:lnTo>
                  <a:pt x="755220" y="208216"/>
                </a:lnTo>
                <a:lnTo>
                  <a:pt x="755220" y="207252"/>
                </a:lnTo>
                <a:lnTo>
                  <a:pt x="754226" y="207252"/>
                </a:lnTo>
                <a:lnTo>
                  <a:pt x="753263" y="207252"/>
                </a:lnTo>
                <a:lnTo>
                  <a:pt x="752299" y="211138"/>
                </a:lnTo>
                <a:lnTo>
                  <a:pt x="752299" y="212101"/>
                </a:lnTo>
                <a:lnTo>
                  <a:pt x="753263" y="213065"/>
                </a:lnTo>
                <a:lnTo>
                  <a:pt x="751335" y="213065"/>
                </a:lnTo>
                <a:lnTo>
                  <a:pt x="751335" y="214029"/>
                </a:lnTo>
                <a:lnTo>
                  <a:pt x="752299" y="214029"/>
                </a:lnTo>
                <a:lnTo>
                  <a:pt x="751335" y="215987"/>
                </a:lnTo>
                <a:lnTo>
                  <a:pt x="750372" y="215987"/>
                </a:lnTo>
                <a:lnTo>
                  <a:pt x="749408" y="216951"/>
                </a:lnTo>
                <a:lnTo>
                  <a:pt x="748445" y="216951"/>
                </a:lnTo>
                <a:lnTo>
                  <a:pt x="747451" y="215987"/>
                </a:lnTo>
                <a:lnTo>
                  <a:pt x="746487" y="215987"/>
                </a:lnTo>
                <a:lnTo>
                  <a:pt x="743597" y="216951"/>
                </a:lnTo>
                <a:lnTo>
                  <a:pt x="742633" y="218878"/>
                </a:lnTo>
                <a:lnTo>
                  <a:pt x="741639" y="220806"/>
                </a:lnTo>
                <a:lnTo>
                  <a:pt x="741639" y="223727"/>
                </a:lnTo>
                <a:lnTo>
                  <a:pt x="740676" y="224691"/>
                </a:lnTo>
                <a:lnTo>
                  <a:pt x="742633" y="229541"/>
                </a:lnTo>
                <a:lnTo>
                  <a:pt x="742633" y="231468"/>
                </a:lnTo>
                <a:lnTo>
                  <a:pt x="745524" y="233396"/>
                </a:lnTo>
                <a:lnTo>
                  <a:pt x="744560" y="235354"/>
                </a:lnTo>
                <a:lnTo>
                  <a:pt x="746487" y="237281"/>
                </a:lnTo>
                <a:lnTo>
                  <a:pt x="750372" y="238245"/>
                </a:lnTo>
                <a:lnTo>
                  <a:pt x="750372" y="239209"/>
                </a:lnTo>
                <a:lnTo>
                  <a:pt x="751335" y="241167"/>
                </a:lnTo>
                <a:lnTo>
                  <a:pt x="750372" y="242130"/>
                </a:lnTo>
                <a:lnTo>
                  <a:pt x="751335" y="242130"/>
                </a:lnTo>
                <a:lnTo>
                  <a:pt x="750372" y="243094"/>
                </a:lnTo>
                <a:lnTo>
                  <a:pt x="749408" y="244058"/>
                </a:lnTo>
                <a:lnTo>
                  <a:pt x="748445" y="244058"/>
                </a:lnTo>
                <a:lnTo>
                  <a:pt x="747451" y="244058"/>
                </a:lnTo>
                <a:lnTo>
                  <a:pt x="747451" y="242130"/>
                </a:lnTo>
                <a:lnTo>
                  <a:pt x="746487" y="242130"/>
                </a:lnTo>
                <a:lnTo>
                  <a:pt x="744560" y="242130"/>
                </a:lnTo>
                <a:lnTo>
                  <a:pt x="742633" y="243094"/>
                </a:lnTo>
                <a:lnTo>
                  <a:pt x="743597" y="243094"/>
                </a:lnTo>
                <a:lnTo>
                  <a:pt x="742633" y="245022"/>
                </a:lnTo>
                <a:lnTo>
                  <a:pt x="742633" y="246980"/>
                </a:lnTo>
                <a:lnTo>
                  <a:pt x="741639" y="247944"/>
                </a:lnTo>
                <a:lnTo>
                  <a:pt x="740676" y="246980"/>
                </a:lnTo>
                <a:lnTo>
                  <a:pt x="740676" y="247944"/>
                </a:lnTo>
                <a:lnTo>
                  <a:pt x="741639" y="248907"/>
                </a:lnTo>
                <a:lnTo>
                  <a:pt x="743597" y="249871"/>
                </a:lnTo>
                <a:lnTo>
                  <a:pt x="746487" y="250835"/>
                </a:lnTo>
                <a:lnTo>
                  <a:pt x="746487" y="252763"/>
                </a:lnTo>
                <a:lnTo>
                  <a:pt x="746487" y="253757"/>
                </a:lnTo>
                <a:lnTo>
                  <a:pt x="747451" y="255684"/>
                </a:lnTo>
                <a:lnTo>
                  <a:pt x="747451" y="257612"/>
                </a:lnTo>
                <a:lnTo>
                  <a:pt x="746487" y="259540"/>
                </a:lnTo>
                <a:lnTo>
                  <a:pt x="747451" y="261497"/>
                </a:lnTo>
                <a:lnTo>
                  <a:pt x="748445" y="263425"/>
                </a:lnTo>
                <a:lnTo>
                  <a:pt x="747451" y="265353"/>
                </a:lnTo>
                <a:lnTo>
                  <a:pt x="747451" y="266347"/>
                </a:lnTo>
                <a:lnTo>
                  <a:pt x="746487" y="267310"/>
                </a:lnTo>
                <a:lnTo>
                  <a:pt x="748445" y="269238"/>
                </a:lnTo>
                <a:lnTo>
                  <a:pt x="747451" y="272130"/>
                </a:lnTo>
                <a:lnTo>
                  <a:pt x="749408" y="274087"/>
                </a:lnTo>
                <a:lnTo>
                  <a:pt x="750372" y="277943"/>
                </a:lnTo>
                <a:lnTo>
                  <a:pt x="749408" y="278937"/>
                </a:lnTo>
                <a:lnTo>
                  <a:pt x="749408" y="277943"/>
                </a:lnTo>
                <a:lnTo>
                  <a:pt x="748445" y="277943"/>
                </a:lnTo>
                <a:lnTo>
                  <a:pt x="747451" y="278937"/>
                </a:lnTo>
                <a:lnTo>
                  <a:pt x="746487" y="280864"/>
                </a:lnTo>
                <a:lnTo>
                  <a:pt x="747451" y="282792"/>
                </a:lnTo>
                <a:lnTo>
                  <a:pt x="748445" y="283756"/>
                </a:lnTo>
                <a:lnTo>
                  <a:pt x="748445" y="282792"/>
                </a:lnTo>
                <a:lnTo>
                  <a:pt x="750372" y="282792"/>
                </a:lnTo>
                <a:lnTo>
                  <a:pt x="750372" y="284719"/>
                </a:lnTo>
                <a:lnTo>
                  <a:pt x="749408" y="286677"/>
                </a:lnTo>
                <a:lnTo>
                  <a:pt x="748445" y="286677"/>
                </a:lnTo>
                <a:lnTo>
                  <a:pt x="747451" y="288605"/>
                </a:lnTo>
                <a:lnTo>
                  <a:pt x="744560" y="290533"/>
                </a:lnTo>
                <a:lnTo>
                  <a:pt x="744560" y="292490"/>
                </a:lnTo>
                <a:lnTo>
                  <a:pt x="743597" y="293454"/>
                </a:lnTo>
                <a:lnTo>
                  <a:pt x="743597" y="294418"/>
                </a:lnTo>
                <a:lnTo>
                  <a:pt x="744560" y="295382"/>
                </a:lnTo>
                <a:lnTo>
                  <a:pt x="743597" y="296346"/>
                </a:lnTo>
                <a:lnTo>
                  <a:pt x="742633" y="299267"/>
                </a:lnTo>
                <a:lnTo>
                  <a:pt x="742633" y="302159"/>
                </a:lnTo>
                <a:lnTo>
                  <a:pt x="744560" y="304116"/>
                </a:lnTo>
                <a:lnTo>
                  <a:pt x="745524" y="303122"/>
                </a:lnTo>
                <a:lnTo>
                  <a:pt x="747451" y="305080"/>
                </a:lnTo>
                <a:lnTo>
                  <a:pt x="746487" y="306044"/>
                </a:lnTo>
                <a:lnTo>
                  <a:pt x="746487" y="305080"/>
                </a:lnTo>
                <a:lnTo>
                  <a:pt x="745524" y="306044"/>
                </a:lnTo>
                <a:lnTo>
                  <a:pt x="745524" y="307972"/>
                </a:lnTo>
                <a:lnTo>
                  <a:pt x="745524" y="309899"/>
                </a:lnTo>
                <a:lnTo>
                  <a:pt x="744560" y="309899"/>
                </a:lnTo>
                <a:lnTo>
                  <a:pt x="743597" y="311857"/>
                </a:lnTo>
                <a:lnTo>
                  <a:pt x="742633" y="312821"/>
                </a:lnTo>
                <a:lnTo>
                  <a:pt x="742633" y="313785"/>
                </a:lnTo>
                <a:lnTo>
                  <a:pt x="741639" y="315712"/>
                </a:lnTo>
                <a:lnTo>
                  <a:pt x="741639" y="316676"/>
                </a:lnTo>
                <a:lnTo>
                  <a:pt x="742633" y="316676"/>
                </a:lnTo>
                <a:lnTo>
                  <a:pt x="741639" y="316676"/>
                </a:lnTo>
                <a:lnTo>
                  <a:pt x="741639" y="317670"/>
                </a:lnTo>
                <a:lnTo>
                  <a:pt x="742633" y="317670"/>
                </a:lnTo>
                <a:lnTo>
                  <a:pt x="742633" y="318634"/>
                </a:lnTo>
                <a:lnTo>
                  <a:pt x="741639" y="318634"/>
                </a:lnTo>
                <a:lnTo>
                  <a:pt x="740676" y="319598"/>
                </a:lnTo>
                <a:lnTo>
                  <a:pt x="740676" y="320562"/>
                </a:lnTo>
                <a:lnTo>
                  <a:pt x="741639" y="320562"/>
                </a:lnTo>
                <a:lnTo>
                  <a:pt x="740676" y="321525"/>
                </a:lnTo>
                <a:lnTo>
                  <a:pt x="739712" y="322489"/>
                </a:lnTo>
                <a:lnTo>
                  <a:pt x="739712" y="323483"/>
                </a:lnTo>
                <a:lnTo>
                  <a:pt x="737785" y="327339"/>
                </a:lnTo>
                <a:lnTo>
                  <a:pt x="737785" y="328302"/>
                </a:lnTo>
                <a:lnTo>
                  <a:pt x="738748" y="328302"/>
                </a:lnTo>
                <a:lnTo>
                  <a:pt x="738748" y="329296"/>
                </a:lnTo>
                <a:lnTo>
                  <a:pt x="737785" y="330260"/>
                </a:lnTo>
                <a:lnTo>
                  <a:pt x="737785" y="331224"/>
                </a:lnTo>
                <a:lnTo>
                  <a:pt x="737785" y="332188"/>
                </a:lnTo>
                <a:lnTo>
                  <a:pt x="737785" y="334115"/>
                </a:lnTo>
                <a:lnTo>
                  <a:pt x="739712" y="335079"/>
                </a:lnTo>
                <a:lnTo>
                  <a:pt x="739712" y="334115"/>
                </a:lnTo>
                <a:lnTo>
                  <a:pt x="740676" y="335079"/>
                </a:lnTo>
                <a:lnTo>
                  <a:pt x="735858" y="338001"/>
                </a:lnTo>
                <a:lnTo>
                  <a:pt x="731973" y="344778"/>
                </a:lnTo>
                <a:lnTo>
                  <a:pt x="731010" y="348663"/>
                </a:lnTo>
                <a:lnTo>
                  <a:pt x="731973" y="349627"/>
                </a:lnTo>
                <a:lnTo>
                  <a:pt x="732937" y="349627"/>
                </a:lnTo>
                <a:lnTo>
                  <a:pt x="731973" y="350591"/>
                </a:lnTo>
                <a:lnTo>
                  <a:pt x="729052" y="354446"/>
                </a:lnTo>
                <a:lnTo>
                  <a:pt x="727125" y="357368"/>
                </a:lnTo>
                <a:lnTo>
                  <a:pt x="726161" y="361253"/>
                </a:lnTo>
                <a:lnTo>
                  <a:pt x="726161" y="362217"/>
                </a:lnTo>
                <a:lnTo>
                  <a:pt x="727125" y="362217"/>
                </a:lnTo>
                <a:lnTo>
                  <a:pt x="726161" y="363181"/>
                </a:lnTo>
                <a:lnTo>
                  <a:pt x="724234" y="366072"/>
                </a:lnTo>
                <a:lnTo>
                  <a:pt x="723271" y="368994"/>
                </a:lnTo>
                <a:lnTo>
                  <a:pt x="723271" y="372849"/>
                </a:lnTo>
                <a:lnTo>
                  <a:pt x="726161" y="372849"/>
                </a:lnTo>
                <a:lnTo>
                  <a:pt x="726161" y="373843"/>
                </a:lnTo>
                <a:lnTo>
                  <a:pt x="727125" y="374807"/>
                </a:lnTo>
                <a:lnTo>
                  <a:pt x="726161" y="374807"/>
                </a:lnTo>
                <a:lnTo>
                  <a:pt x="724234" y="376734"/>
                </a:lnTo>
                <a:lnTo>
                  <a:pt x="724234" y="377698"/>
                </a:lnTo>
                <a:lnTo>
                  <a:pt x="725198" y="377698"/>
                </a:lnTo>
                <a:lnTo>
                  <a:pt x="724234" y="379626"/>
                </a:lnTo>
                <a:lnTo>
                  <a:pt x="722277" y="380620"/>
                </a:lnTo>
                <a:lnTo>
                  <a:pt x="720350" y="382548"/>
                </a:lnTo>
                <a:lnTo>
                  <a:pt x="721313" y="383511"/>
                </a:lnTo>
                <a:lnTo>
                  <a:pt x="720350" y="384475"/>
                </a:lnTo>
                <a:lnTo>
                  <a:pt x="719386" y="384475"/>
                </a:lnTo>
                <a:lnTo>
                  <a:pt x="716465" y="386433"/>
                </a:lnTo>
                <a:lnTo>
                  <a:pt x="716465" y="388361"/>
                </a:lnTo>
                <a:lnTo>
                  <a:pt x="717459" y="389324"/>
                </a:lnTo>
                <a:lnTo>
                  <a:pt x="715502" y="390288"/>
                </a:lnTo>
                <a:lnTo>
                  <a:pt x="714538" y="389324"/>
                </a:lnTo>
                <a:lnTo>
                  <a:pt x="713574" y="390288"/>
                </a:lnTo>
                <a:lnTo>
                  <a:pt x="712611" y="390288"/>
                </a:lnTo>
                <a:lnTo>
                  <a:pt x="710684" y="391252"/>
                </a:lnTo>
                <a:lnTo>
                  <a:pt x="702915" y="394174"/>
                </a:lnTo>
                <a:lnTo>
                  <a:pt x="690328" y="400951"/>
                </a:lnTo>
                <a:lnTo>
                  <a:pt x="678704" y="408691"/>
                </a:lnTo>
                <a:lnTo>
                  <a:pt x="663226" y="418390"/>
                </a:lnTo>
                <a:lnTo>
                  <a:pt x="648712" y="429986"/>
                </a:lnTo>
                <a:lnTo>
                  <a:pt x="644828" y="433871"/>
                </a:lnTo>
                <a:lnTo>
                  <a:pt x="642901" y="434835"/>
                </a:lnTo>
                <a:lnTo>
                  <a:pt x="636125" y="440648"/>
                </a:lnTo>
                <a:lnTo>
                  <a:pt x="629350" y="447425"/>
                </a:lnTo>
                <a:lnTo>
                  <a:pt x="617727" y="460015"/>
                </a:lnTo>
                <a:lnTo>
                  <a:pt x="616763" y="460979"/>
                </a:lnTo>
                <a:lnTo>
                  <a:pt x="598364" y="482303"/>
                </a:lnTo>
                <a:lnTo>
                  <a:pt x="588668" y="495857"/>
                </a:lnTo>
                <a:lnTo>
                  <a:pt x="585777" y="495857"/>
                </a:lnTo>
                <a:lnTo>
                  <a:pt x="584814" y="495857"/>
                </a:lnTo>
                <a:lnTo>
                  <a:pt x="583820" y="495857"/>
                </a:lnTo>
                <a:lnTo>
                  <a:pt x="583820" y="494893"/>
                </a:lnTo>
                <a:lnTo>
                  <a:pt x="585777" y="493929"/>
                </a:lnTo>
                <a:lnTo>
                  <a:pt x="584814" y="493929"/>
                </a:lnTo>
                <a:lnTo>
                  <a:pt x="584814" y="492935"/>
                </a:lnTo>
                <a:lnTo>
                  <a:pt x="584814" y="493929"/>
                </a:lnTo>
                <a:lnTo>
                  <a:pt x="583820" y="492935"/>
                </a:lnTo>
                <a:lnTo>
                  <a:pt x="583820" y="491972"/>
                </a:lnTo>
                <a:lnTo>
                  <a:pt x="582856" y="491008"/>
                </a:lnTo>
                <a:lnTo>
                  <a:pt x="580929" y="491972"/>
                </a:lnTo>
                <a:lnTo>
                  <a:pt x="579966" y="491972"/>
                </a:lnTo>
                <a:lnTo>
                  <a:pt x="577045" y="490044"/>
                </a:lnTo>
                <a:lnTo>
                  <a:pt x="576081" y="490044"/>
                </a:lnTo>
                <a:lnTo>
                  <a:pt x="574154" y="490044"/>
                </a:lnTo>
                <a:lnTo>
                  <a:pt x="574154" y="489080"/>
                </a:lnTo>
                <a:lnTo>
                  <a:pt x="573190" y="490044"/>
                </a:lnTo>
                <a:lnTo>
                  <a:pt x="573190" y="489080"/>
                </a:lnTo>
                <a:lnTo>
                  <a:pt x="572227" y="488116"/>
                </a:lnTo>
                <a:lnTo>
                  <a:pt x="571263" y="488116"/>
                </a:lnTo>
                <a:lnTo>
                  <a:pt x="570269" y="488116"/>
                </a:lnTo>
                <a:lnTo>
                  <a:pt x="569306" y="488116"/>
                </a:lnTo>
                <a:lnTo>
                  <a:pt x="569306" y="487122"/>
                </a:lnTo>
                <a:lnTo>
                  <a:pt x="570269" y="486159"/>
                </a:lnTo>
                <a:lnTo>
                  <a:pt x="568342" y="485195"/>
                </a:lnTo>
                <a:lnTo>
                  <a:pt x="568342" y="484231"/>
                </a:lnTo>
                <a:lnTo>
                  <a:pt x="569306" y="484231"/>
                </a:lnTo>
                <a:lnTo>
                  <a:pt x="568342" y="483267"/>
                </a:lnTo>
                <a:lnTo>
                  <a:pt x="567379" y="483267"/>
                </a:lnTo>
                <a:lnTo>
                  <a:pt x="567379" y="482303"/>
                </a:lnTo>
                <a:lnTo>
                  <a:pt x="566415" y="480345"/>
                </a:lnTo>
                <a:lnTo>
                  <a:pt x="564458" y="480345"/>
                </a:lnTo>
                <a:lnTo>
                  <a:pt x="561567" y="479382"/>
                </a:lnTo>
                <a:lnTo>
                  <a:pt x="559640" y="478418"/>
                </a:lnTo>
                <a:lnTo>
                  <a:pt x="557682" y="478418"/>
                </a:lnTo>
                <a:lnTo>
                  <a:pt x="556719" y="477454"/>
                </a:lnTo>
                <a:lnTo>
                  <a:pt x="555755" y="477454"/>
                </a:lnTo>
                <a:lnTo>
                  <a:pt x="554792" y="477454"/>
                </a:lnTo>
                <a:lnTo>
                  <a:pt x="554792" y="476490"/>
                </a:lnTo>
                <a:lnTo>
                  <a:pt x="552864" y="476490"/>
                </a:lnTo>
                <a:lnTo>
                  <a:pt x="551871" y="477454"/>
                </a:lnTo>
                <a:lnTo>
                  <a:pt x="550907" y="479382"/>
                </a:lnTo>
                <a:lnTo>
                  <a:pt x="548980" y="480345"/>
                </a:lnTo>
                <a:lnTo>
                  <a:pt x="547053" y="481339"/>
                </a:lnTo>
                <a:lnTo>
                  <a:pt x="546089" y="480345"/>
                </a:lnTo>
                <a:lnTo>
                  <a:pt x="542205" y="482303"/>
                </a:lnTo>
                <a:lnTo>
                  <a:pt x="541241" y="483267"/>
                </a:lnTo>
                <a:lnTo>
                  <a:pt x="538320" y="483267"/>
                </a:lnTo>
                <a:lnTo>
                  <a:pt x="538320" y="484231"/>
                </a:lnTo>
                <a:lnTo>
                  <a:pt x="537356" y="484231"/>
                </a:lnTo>
                <a:lnTo>
                  <a:pt x="534466" y="485195"/>
                </a:lnTo>
                <a:lnTo>
                  <a:pt x="532508" y="485195"/>
                </a:lnTo>
                <a:lnTo>
                  <a:pt x="531545" y="485195"/>
                </a:lnTo>
                <a:lnTo>
                  <a:pt x="530581" y="485195"/>
                </a:lnTo>
                <a:lnTo>
                  <a:pt x="531545" y="489080"/>
                </a:lnTo>
                <a:lnTo>
                  <a:pt x="532508" y="489080"/>
                </a:lnTo>
                <a:lnTo>
                  <a:pt x="534466" y="491008"/>
                </a:lnTo>
                <a:lnTo>
                  <a:pt x="536393" y="492935"/>
                </a:lnTo>
                <a:lnTo>
                  <a:pt x="538320" y="492935"/>
                </a:lnTo>
                <a:lnTo>
                  <a:pt x="542205" y="498748"/>
                </a:lnTo>
                <a:lnTo>
                  <a:pt x="540277" y="497785"/>
                </a:lnTo>
                <a:lnTo>
                  <a:pt x="538320" y="497785"/>
                </a:lnTo>
                <a:lnTo>
                  <a:pt x="539284" y="496821"/>
                </a:lnTo>
                <a:lnTo>
                  <a:pt x="539284" y="495857"/>
                </a:lnTo>
                <a:lnTo>
                  <a:pt x="536393" y="495857"/>
                </a:lnTo>
                <a:lnTo>
                  <a:pt x="537356" y="494893"/>
                </a:lnTo>
                <a:lnTo>
                  <a:pt x="536393" y="494893"/>
                </a:lnTo>
                <a:lnTo>
                  <a:pt x="535429" y="494893"/>
                </a:lnTo>
                <a:lnTo>
                  <a:pt x="535429" y="493929"/>
                </a:lnTo>
                <a:lnTo>
                  <a:pt x="534466" y="492935"/>
                </a:lnTo>
                <a:lnTo>
                  <a:pt x="532508" y="492935"/>
                </a:lnTo>
                <a:lnTo>
                  <a:pt x="531545" y="491972"/>
                </a:lnTo>
                <a:lnTo>
                  <a:pt x="532508" y="491972"/>
                </a:lnTo>
                <a:lnTo>
                  <a:pt x="530581" y="491008"/>
                </a:lnTo>
                <a:lnTo>
                  <a:pt x="530581" y="490044"/>
                </a:lnTo>
                <a:lnTo>
                  <a:pt x="529618" y="490044"/>
                </a:lnTo>
                <a:lnTo>
                  <a:pt x="529618" y="489080"/>
                </a:lnTo>
                <a:lnTo>
                  <a:pt x="528654" y="490044"/>
                </a:lnTo>
                <a:lnTo>
                  <a:pt x="528654" y="491972"/>
                </a:lnTo>
                <a:lnTo>
                  <a:pt x="527690" y="491972"/>
                </a:lnTo>
                <a:lnTo>
                  <a:pt x="527690" y="491008"/>
                </a:lnTo>
                <a:lnTo>
                  <a:pt x="526697" y="490044"/>
                </a:lnTo>
                <a:lnTo>
                  <a:pt x="526697" y="489080"/>
                </a:lnTo>
                <a:lnTo>
                  <a:pt x="525733" y="489080"/>
                </a:lnTo>
                <a:lnTo>
                  <a:pt x="526697" y="488116"/>
                </a:lnTo>
                <a:lnTo>
                  <a:pt x="526697" y="485195"/>
                </a:lnTo>
                <a:lnTo>
                  <a:pt x="527690" y="485195"/>
                </a:lnTo>
                <a:lnTo>
                  <a:pt x="525733" y="485195"/>
                </a:lnTo>
                <a:lnTo>
                  <a:pt x="525733" y="484231"/>
                </a:lnTo>
                <a:lnTo>
                  <a:pt x="524769" y="484231"/>
                </a:lnTo>
                <a:lnTo>
                  <a:pt x="523806" y="484231"/>
                </a:lnTo>
                <a:lnTo>
                  <a:pt x="526697" y="482303"/>
                </a:lnTo>
                <a:lnTo>
                  <a:pt x="527690" y="482303"/>
                </a:lnTo>
                <a:lnTo>
                  <a:pt x="526697" y="481339"/>
                </a:lnTo>
                <a:lnTo>
                  <a:pt x="525733" y="481339"/>
                </a:lnTo>
                <a:lnTo>
                  <a:pt x="526697" y="480345"/>
                </a:lnTo>
                <a:lnTo>
                  <a:pt x="525733" y="480345"/>
                </a:lnTo>
                <a:lnTo>
                  <a:pt x="528654" y="479382"/>
                </a:lnTo>
                <a:lnTo>
                  <a:pt x="528654" y="478418"/>
                </a:lnTo>
                <a:lnTo>
                  <a:pt x="527690" y="477454"/>
                </a:lnTo>
                <a:lnTo>
                  <a:pt x="525733" y="477454"/>
                </a:lnTo>
                <a:lnTo>
                  <a:pt x="527690" y="475526"/>
                </a:lnTo>
                <a:lnTo>
                  <a:pt x="527690" y="476490"/>
                </a:lnTo>
                <a:lnTo>
                  <a:pt x="529618" y="476490"/>
                </a:lnTo>
                <a:lnTo>
                  <a:pt x="528654" y="477454"/>
                </a:lnTo>
                <a:lnTo>
                  <a:pt x="530581" y="477454"/>
                </a:lnTo>
                <a:lnTo>
                  <a:pt x="530581" y="478418"/>
                </a:lnTo>
                <a:lnTo>
                  <a:pt x="533472" y="478418"/>
                </a:lnTo>
                <a:lnTo>
                  <a:pt x="532508" y="480345"/>
                </a:lnTo>
                <a:lnTo>
                  <a:pt x="531545" y="480345"/>
                </a:lnTo>
                <a:lnTo>
                  <a:pt x="531545" y="481339"/>
                </a:lnTo>
                <a:lnTo>
                  <a:pt x="531545" y="482303"/>
                </a:lnTo>
                <a:lnTo>
                  <a:pt x="534466" y="480345"/>
                </a:lnTo>
                <a:lnTo>
                  <a:pt x="533472" y="482303"/>
                </a:lnTo>
                <a:lnTo>
                  <a:pt x="535429" y="481339"/>
                </a:lnTo>
                <a:lnTo>
                  <a:pt x="534466" y="480345"/>
                </a:lnTo>
                <a:lnTo>
                  <a:pt x="535429" y="479382"/>
                </a:lnTo>
                <a:lnTo>
                  <a:pt x="534466" y="480345"/>
                </a:lnTo>
                <a:lnTo>
                  <a:pt x="534466" y="477454"/>
                </a:lnTo>
                <a:lnTo>
                  <a:pt x="534466" y="476490"/>
                </a:lnTo>
                <a:lnTo>
                  <a:pt x="535429" y="476490"/>
                </a:lnTo>
                <a:lnTo>
                  <a:pt x="534466" y="476490"/>
                </a:lnTo>
                <a:lnTo>
                  <a:pt x="534466" y="474563"/>
                </a:lnTo>
                <a:lnTo>
                  <a:pt x="533472" y="474563"/>
                </a:lnTo>
                <a:lnTo>
                  <a:pt x="533472" y="473569"/>
                </a:lnTo>
                <a:lnTo>
                  <a:pt x="533472" y="472605"/>
                </a:lnTo>
                <a:lnTo>
                  <a:pt x="533472" y="471641"/>
                </a:lnTo>
                <a:lnTo>
                  <a:pt x="535429" y="470677"/>
                </a:lnTo>
                <a:lnTo>
                  <a:pt x="537356" y="470677"/>
                </a:lnTo>
                <a:lnTo>
                  <a:pt x="536393" y="470677"/>
                </a:lnTo>
                <a:lnTo>
                  <a:pt x="536393" y="471641"/>
                </a:lnTo>
                <a:lnTo>
                  <a:pt x="534466" y="472605"/>
                </a:lnTo>
                <a:lnTo>
                  <a:pt x="534466" y="473569"/>
                </a:lnTo>
                <a:lnTo>
                  <a:pt x="536393" y="473569"/>
                </a:lnTo>
                <a:lnTo>
                  <a:pt x="535429" y="473569"/>
                </a:lnTo>
                <a:lnTo>
                  <a:pt x="536393" y="474563"/>
                </a:lnTo>
                <a:lnTo>
                  <a:pt x="536393" y="475526"/>
                </a:lnTo>
                <a:lnTo>
                  <a:pt x="538320" y="473569"/>
                </a:lnTo>
                <a:lnTo>
                  <a:pt x="538320" y="475526"/>
                </a:lnTo>
                <a:lnTo>
                  <a:pt x="539284" y="474563"/>
                </a:lnTo>
                <a:lnTo>
                  <a:pt x="540277" y="474563"/>
                </a:lnTo>
                <a:lnTo>
                  <a:pt x="541241" y="474563"/>
                </a:lnTo>
                <a:lnTo>
                  <a:pt x="542205" y="473569"/>
                </a:lnTo>
                <a:lnTo>
                  <a:pt x="543168" y="474563"/>
                </a:lnTo>
                <a:lnTo>
                  <a:pt x="545095" y="474563"/>
                </a:lnTo>
                <a:lnTo>
                  <a:pt x="544132" y="473569"/>
                </a:lnTo>
                <a:lnTo>
                  <a:pt x="543168" y="472605"/>
                </a:lnTo>
                <a:lnTo>
                  <a:pt x="544132" y="471641"/>
                </a:lnTo>
                <a:lnTo>
                  <a:pt x="544132" y="470677"/>
                </a:lnTo>
                <a:lnTo>
                  <a:pt x="546089" y="470677"/>
                </a:lnTo>
                <a:lnTo>
                  <a:pt x="546089" y="469713"/>
                </a:lnTo>
                <a:lnTo>
                  <a:pt x="546089" y="467756"/>
                </a:lnTo>
                <a:lnTo>
                  <a:pt x="545095" y="466792"/>
                </a:lnTo>
                <a:lnTo>
                  <a:pt x="548016" y="466792"/>
                </a:lnTo>
                <a:lnTo>
                  <a:pt x="548980" y="466792"/>
                </a:lnTo>
                <a:lnTo>
                  <a:pt x="548980" y="467756"/>
                </a:lnTo>
                <a:lnTo>
                  <a:pt x="549943" y="466792"/>
                </a:lnTo>
                <a:lnTo>
                  <a:pt x="548980" y="464864"/>
                </a:lnTo>
                <a:lnTo>
                  <a:pt x="549943" y="464864"/>
                </a:lnTo>
                <a:lnTo>
                  <a:pt x="551871" y="464864"/>
                </a:lnTo>
                <a:lnTo>
                  <a:pt x="552864" y="464864"/>
                </a:lnTo>
                <a:lnTo>
                  <a:pt x="551871" y="464864"/>
                </a:lnTo>
                <a:lnTo>
                  <a:pt x="551871" y="462936"/>
                </a:lnTo>
                <a:lnTo>
                  <a:pt x="552864" y="461942"/>
                </a:lnTo>
                <a:lnTo>
                  <a:pt x="551871" y="461942"/>
                </a:lnTo>
                <a:lnTo>
                  <a:pt x="551871" y="460015"/>
                </a:lnTo>
                <a:lnTo>
                  <a:pt x="553828" y="460015"/>
                </a:lnTo>
                <a:lnTo>
                  <a:pt x="553828" y="459051"/>
                </a:lnTo>
                <a:lnTo>
                  <a:pt x="552864" y="458087"/>
                </a:lnTo>
                <a:lnTo>
                  <a:pt x="553828" y="458087"/>
                </a:lnTo>
                <a:lnTo>
                  <a:pt x="554792" y="458087"/>
                </a:lnTo>
                <a:lnTo>
                  <a:pt x="553828" y="457123"/>
                </a:lnTo>
                <a:lnTo>
                  <a:pt x="555755" y="457123"/>
                </a:lnTo>
                <a:lnTo>
                  <a:pt x="555755" y="456160"/>
                </a:lnTo>
                <a:lnTo>
                  <a:pt x="554792" y="456160"/>
                </a:lnTo>
                <a:lnTo>
                  <a:pt x="553828" y="457123"/>
                </a:lnTo>
                <a:lnTo>
                  <a:pt x="552864" y="457123"/>
                </a:lnTo>
                <a:lnTo>
                  <a:pt x="551871" y="457123"/>
                </a:lnTo>
                <a:lnTo>
                  <a:pt x="548980" y="458087"/>
                </a:lnTo>
                <a:lnTo>
                  <a:pt x="548980" y="459051"/>
                </a:lnTo>
                <a:lnTo>
                  <a:pt x="548980" y="458087"/>
                </a:lnTo>
                <a:lnTo>
                  <a:pt x="546089" y="458087"/>
                </a:lnTo>
                <a:lnTo>
                  <a:pt x="552864" y="455166"/>
                </a:lnTo>
                <a:lnTo>
                  <a:pt x="552864" y="454202"/>
                </a:lnTo>
                <a:lnTo>
                  <a:pt x="553828" y="453238"/>
                </a:lnTo>
                <a:lnTo>
                  <a:pt x="553828" y="452274"/>
                </a:lnTo>
                <a:lnTo>
                  <a:pt x="554792" y="452274"/>
                </a:lnTo>
                <a:lnTo>
                  <a:pt x="554792" y="451310"/>
                </a:lnTo>
                <a:lnTo>
                  <a:pt x="555755" y="451310"/>
                </a:lnTo>
                <a:lnTo>
                  <a:pt x="555755" y="450346"/>
                </a:lnTo>
                <a:lnTo>
                  <a:pt x="554792" y="450346"/>
                </a:lnTo>
                <a:lnTo>
                  <a:pt x="551871" y="451310"/>
                </a:lnTo>
                <a:lnTo>
                  <a:pt x="553828" y="449383"/>
                </a:lnTo>
                <a:lnTo>
                  <a:pt x="553828" y="447425"/>
                </a:lnTo>
                <a:lnTo>
                  <a:pt x="554792" y="446461"/>
                </a:lnTo>
                <a:lnTo>
                  <a:pt x="555755" y="447425"/>
                </a:lnTo>
                <a:lnTo>
                  <a:pt x="555755" y="445497"/>
                </a:lnTo>
                <a:lnTo>
                  <a:pt x="555755" y="444533"/>
                </a:lnTo>
                <a:lnTo>
                  <a:pt x="556719" y="445497"/>
                </a:lnTo>
                <a:lnTo>
                  <a:pt x="558646" y="444533"/>
                </a:lnTo>
                <a:lnTo>
                  <a:pt x="556719" y="443570"/>
                </a:lnTo>
                <a:lnTo>
                  <a:pt x="555755" y="442576"/>
                </a:lnTo>
                <a:lnTo>
                  <a:pt x="553828" y="441612"/>
                </a:lnTo>
                <a:lnTo>
                  <a:pt x="553828" y="438720"/>
                </a:lnTo>
                <a:lnTo>
                  <a:pt x="554792" y="438720"/>
                </a:lnTo>
                <a:lnTo>
                  <a:pt x="554792" y="436763"/>
                </a:lnTo>
                <a:lnTo>
                  <a:pt x="555755" y="436763"/>
                </a:lnTo>
                <a:lnTo>
                  <a:pt x="552864" y="436763"/>
                </a:lnTo>
                <a:lnTo>
                  <a:pt x="551871" y="435799"/>
                </a:lnTo>
                <a:lnTo>
                  <a:pt x="553828" y="434835"/>
                </a:lnTo>
                <a:lnTo>
                  <a:pt x="552864" y="433871"/>
                </a:lnTo>
                <a:lnTo>
                  <a:pt x="554792" y="432907"/>
                </a:lnTo>
                <a:lnTo>
                  <a:pt x="554792" y="431943"/>
                </a:lnTo>
                <a:lnTo>
                  <a:pt x="554792" y="430980"/>
                </a:lnTo>
                <a:lnTo>
                  <a:pt x="555755" y="430980"/>
                </a:lnTo>
                <a:lnTo>
                  <a:pt x="555755" y="429986"/>
                </a:lnTo>
                <a:lnTo>
                  <a:pt x="556719" y="429986"/>
                </a:lnTo>
                <a:lnTo>
                  <a:pt x="556719" y="429022"/>
                </a:lnTo>
                <a:lnTo>
                  <a:pt x="557682" y="429022"/>
                </a:lnTo>
                <a:lnTo>
                  <a:pt x="555755" y="429022"/>
                </a:lnTo>
                <a:lnTo>
                  <a:pt x="554792" y="429986"/>
                </a:lnTo>
                <a:lnTo>
                  <a:pt x="554792" y="428058"/>
                </a:lnTo>
                <a:lnTo>
                  <a:pt x="551871" y="429022"/>
                </a:lnTo>
                <a:lnTo>
                  <a:pt x="552864" y="428058"/>
                </a:lnTo>
                <a:lnTo>
                  <a:pt x="553828" y="427094"/>
                </a:lnTo>
                <a:lnTo>
                  <a:pt x="553828" y="426130"/>
                </a:lnTo>
                <a:lnTo>
                  <a:pt x="554792" y="426130"/>
                </a:lnTo>
                <a:lnTo>
                  <a:pt x="554792" y="425167"/>
                </a:lnTo>
                <a:lnTo>
                  <a:pt x="552864" y="426130"/>
                </a:lnTo>
                <a:lnTo>
                  <a:pt x="553828" y="422245"/>
                </a:lnTo>
                <a:lnTo>
                  <a:pt x="552864" y="422245"/>
                </a:lnTo>
                <a:lnTo>
                  <a:pt x="552864" y="421281"/>
                </a:lnTo>
                <a:lnTo>
                  <a:pt x="552864" y="418390"/>
                </a:lnTo>
                <a:lnTo>
                  <a:pt x="554792" y="419354"/>
                </a:lnTo>
                <a:lnTo>
                  <a:pt x="554792" y="417396"/>
                </a:lnTo>
                <a:lnTo>
                  <a:pt x="553828" y="417396"/>
                </a:lnTo>
                <a:lnTo>
                  <a:pt x="553828" y="416432"/>
                </a:lnTo>
                <a:lnTo>
                  <a:pt x="553828" y="415468"/>
                </a:lnTo>
                <a:lnTo>
                  <a:pt x="552864" y="415468"/>
                </a:lnTo>
                <a:lnTo>
                  <a:pt x="553828" y="414504"/>
                </a:lnTo>
                <a:lnTo>
                  <a:pt x="553828" y="413540"/>
                </a:lnTo>
                <a:lnTo>
                  <a:pt x="553828" y="412577"/>
                </a:lnTo>
                <a:lnTo>
                  <a:pt x="554792" y="411613"/>
                </a:lnTo>
                <a:lnTo>
                  <a:pt x="554792" y="412577"/>
                </a:lnTo>
                <a:lnTo>
                  <a:pt x="554792" y="411613"/>
                </a:lnTo>
                <a:lnTo>
                  <a:pt x="556719" y="412577"/>
                </a:lnTo>
                <a:lnTo>
                  <a:pt x="557682" y="411613"/>
                </a:lnTo>
                <a:lnTo>
                  <a:pt x="557682" y="410619"/>
                </a:lnTo>
                <a:lnTo>
                  <a:pt x="558646" y="410619"/>
                </a:lnTo>
                <a:lnTo>
                  <a:pt x="556719" y="409655"/>
                </a:lnTo>
                <a:lnTo>
                  <a:pt x="556719" y="407727"/>
                </a:lnTo>
                <a:lnTo>
                  <a:pt x="557682" y="405800"/>
                </a:lnTo>
                <a:lnTo>
                  <a:pt x="559640" y="405800"/>
                </a:lnTo>
                <a:lnTo>
                  <a:pt x="560603" y="404806"/>
                </a:lnTo>
                <a:lnTo>
                  <a:pt x="560603" y="405800"/>
                </a:lnTo>
                <a:lnTo>
                  <a:pt x="561567" y="406764"/>
                </a:lnTo>
                <a:lnTo>
                  <a:pt x="562530" y="406764"/>
                </a:lnTo>
                <a:lnTo>
                  <a:pt x="563494" y="405800"/>
                </a:lnTo>
                <a:lnTo>
                  <a:pt x="564458" y="406764"/>
                </a:lnTo>
                <a:lnTo>
                  <a:pt x="562530" y="409655"/>
                </a:lnTo>
                <a:lnTo>
                  <a:pt x="563494" y="409655"/>
                </a:lnTo>
                <a:lnTo>
                  <a:pt x="563494" y="410619"/>
                </a:lnTo>
                <a:lnTo>
                  <a:pt x="565451" y="409655"/>
                </a:lnTo>
                <a:lnTo>
                  <a:pt x="564458" y="408691"/>
                </a:lnTo>
                <a:lnTo>
                  <a:pt x="565451" y="406764"/>
                </a:lnTo>
                <a:lnTo>
                  <a:pt x="565451" y="404806"/>
                </a:lnTo>
                <a:lnTo>
                  <a:pt x="565451" y="403842"/>
                </a:lnTo>
                <a:lnTo>
                  <a:pt x="567379" y="403842"/>
                </a:lnTo>
                <a:lnTo>
                  <a:pt x="566415" y="403842"/>
                </a:lnTo>
                <a:lnTo>
                  <a:pt x="569306" y="403842"/>
                </a:lnTo>
                <a:lnTo>
                  <a:pt x="569306" y="405800"/>
                </a:lnTo>
                <a:lnTo>
                  <a:pt x="570269" y="405800"/>
                </a:lnTo>
                <a:lnTo>
                  <a:pt x="570269" y="404806"/>
                </a:lnTo>
                <a:lnTo>
                  <a:pt x="570269" y="403842"/>
                </a:lnTo>
                <a:lnTo>
                  <a:pt x="571263" y="402878"/>
                </a:lnTo>
                <a:lnTo>
                  <a:pt x="573190" y="402878"/>
                </a:lnTo>
                <a:lnTo>
                  <a:pt x="572227" y="401914"/>
                </a:lnTo>
                <a:lnTo>
                  <a:pt x="571263" y="401914"/>
                </a:lnTo>
                <a:lnTo>
                  <a:pt x="571263" y="399987"/>
                </a:lnTo>
                <a:lnTo>
                  <a:pt x="570269" y="399987"/>
                </a:lnTo>
                <a:lnTo>
                  <a:pt x="570269" y="399023"/>
                </a:lnTo>
                <a:lnTo>
                  <a:pt x="571263" y="399023"/>
                </a:lnTo>
                <a:lnTo>
                  <a:pt x="572227" y="398029"/>
                </a:lnTo>
                <a:lnTo>
                  <a:pt x="574154" y="397065"/>
                </a:lnTo>
                <a:lnTo>
                  <a:pt x="573190" y="397065"/>
                </a:lnTo>
                <a:lnTo>
                  <a:pt x="574154" y="396101"/>
                </a:lnTo>
                <a:lnTo>
                  <a:pt x="573190" y="395137"/>
                </a:lnTo>
                <a:lnTo>
                  <a:pt x="574154" y="394174"/>
                </a:lnTo>
                <a:lnTo>
                  <a:pt x="575117" y="393210"/>
                </a:lnTo>
                <a:lnTo>
                  <a:pt x="576081" y="391252"/>
                </a:lnTo>
                <a:lnTo>
                  <a:pt x="577045" y="391252"/>
                </a:lnTo>
                <a:lnTo>
                  <a:pt x="578038" y="390288"/>
                </a:lnTo>
                <a:lnTo>
                  <a:pt x="578038" y="392216"/>
                </a:lnTo>
                <a:lnTo>
                  <a:pt x="579002" y="393210"/>
                </a:lnTo>
                <a:lnTo>
                  <a:pt x="579966" y="393210"/>
                </a:lnTo>
                <a:lnTo>
                  <a:pt x="581893" y="391252"/>
                </a:lnTo>
                <a:lnTo>
                  <a:pt x="581893" y="393210"/>
                </a:lnTo>
                <a:lnTo>
                  <a:pt x="585777" y="392216"/>
                </a:lnTo>
                <a:lnTo>
                  <a:pt x="587704" y="392216"/>
                </a:lnTo>
                <a:lnTo>
                  <a:pt x="588668" y="392216"/>
                </a:lnTo>
                <a:lnTo>
                  <a:pt x="588668" y="393210"/>
                </a:lnTo>
                <a:lnTo>
                  <a:pt x="589632" y="393210"/>
                </a:lnTo>
                <a:lnTo>
                  <a:pt x="590625" y="392216"/>
                </a:lnTo>
                <a:lnTo>
                  <a:pt x="591589" y="391252"/>
                </a:lnTo>
                <a:lnTo>
                  <a:pt x="590625" y="389324"/>
                </a:lnTo>
                <a:lnTo>
                  <a:pt x="588668" y="389324"/>
                </a:lnTo>
                <a:lnTo>
                  <a:pt x="588668" y="387397"/>
                </a:lnTo>
                <a:lnTo>
                  <a:pt x="588668" y="386433"/>
                </a:lnTo>
                <a:lnTo>
                  <a:pt x="588668" y="385439"/>
                </a:lnTo>
                <a:lnTo>
                  <a:pt x="588668" y="384475"/>
                </a:lnTo>
                <a:lnTo>
                  <a:pt x="587704" y="385439"/>
                </a:lnTo>
                <a:lnTo>
                  <a:pt x="586741" y="384475"/>
                </a:lnTo>
                <a:lnTo>
                  <a:pt x="585777" y="381584"/>
                </a:lnTo>
                <a:lnTo>
                  <a:pt x="583820" y="380620"/>
                </a:lnTo>
                <a:lnTo>
                  <a:pt x="582856" y="380620"/>
                </a:lnTo>
                <a:lnTo>
                  <a:pt x="583820" y="378662"/>
                </a:lnTo>
                <a:lnTo>
                  <a:pt x="585777" y="376734"/>
                </a:lnTo>
                <a:lnTo>
                  <a:pt x="583820" y="374807"/>
                </a:lnTo>
                <a:lnTo>
                  <a:pt x="584814" y="373843"/>
                </a:lnTo>
                <a:lnTo>
                  <a:pt x="583820" y="373843"/>
                </a:lnTo>
                <a:lnTo>
                  <a:pt x="583820" y="372849"/>
                </a:lnTo>
                <a:lnTo>
                  <a:pt x="580929" y="373843"/>
                </a:lnTo>
                <a:lnTo>
                  <a:pt x="579966" y="372849"/>
                </a:lnTo>
                <a:lnTo>
                  <a:pt x="580929" y="371885"/>
                </a:lnTo>
                <a:lnTo>
                  <a:pt x="580929" y="368030"/>
                </a:lnTo>
                <a:lnTo>
                  <a:pt x="579966" y="368030"/>
                </a:lnTo>
                <a:lnTo>
                  <a:pt x="579966" y="368994"/>
                </a:lnTo>
                <a:lnTo>
                  <a:pt x="578038" y="369958"/>
                </a:lnTo>
                <a:lnTo>
                  <a:pt x="579002" y="369958"/>
                </a:lnTo>
                <a:lnTo>
                  <a:pt x="578038" y="371885"/>
                </a:lnTo>
                <a:lnTo>
                  <a:pt x="579002" y="372849"/>
                </a:lnTo>
                <a:lnTo>
                  <a:pt x="578038" y="373843"/>
                </a:lnTo>
                <a:lnTo>
                  <a:pt x="577045" y="372849"/>
                </a:lnTo>
                <a:lnTo>
                  <a:pt x="576081" y="371885"/>
                </a:lnTo>
                <a:lnTo>
                  <a:pt x="575117" y="371885"/>
                </a:lnTo>
                <a:lnTo>
                  <a:pt x="574154" y="368994"/>
                </a:lnTo>
                <a:lnTo>
                  <a:pt x="573190" y="368994"/>
                </a:lnTo>
                <a:lnTo>
                  <a:pt x="573190" y="370921"/>
                </a:lnTo>
                <a:lnTo>
                  <a:pt x="574154" y="371885"/>
                </a:lnTo>
                <a:lnTo>
                  <a:pt x="572227" y="370921"/>
                </a:lnTo>
                <a:lnTo>
                  <a:pt x="570269" y="373843"/>
                </a:lnTo>
                <a:lnTo>
                  <a:pt x="569306" y="372849"/>
                </a:lnTo>
                <a:lnTo>
                  <a:pt x="570269" y="371885"/>
                </a:lnTo>
                <a:lnTo>
                  <a:pt x="566415" y="371885"/>
                </a:lnTo>
                <a:lnTo>
                  <a:pt x="566415" y="370921"/>
                </a:lnTo>
                <a:lnTo>
                  <a:pt x="566415" y="369958"/>
                </a:lnTo>
                <a:lnTo>
                  <a:pt x="566415" y="368030"/>
                </a:lnTo>
                <a:lnTo>
                  <a:pt x="564458" y="367036"/>
                </a:lnTo>
                <a:lnTo>
                  <a:pt x="567379" y="366072"/>
                </a:lnTo>
                <a:lnTo>
                  <a:pt x="568342" y="366072"/>
                </a:lnTo>
                <a:lnTo>
                  <a:pt x="567379" y="366072"/>
                </a:lnTo>
                <a:lnTo>
                  <a:pt x="565451" y="365108"/>
                </a:lnTo>
                <a:lnTo>
                  <a:pt x="564458" y="366072"/>
                </a:lnTo>
                <a:lnTo>
                  <a:pt x="562530" y="365108"/>
                </a:lnTo>
                <a:lnTo>
                  <a:pt x="562530" y="366072"/>
                </a:lnTo>
                <a:lnTo>
                  <a:pt x="563494" y="368030"/>
                </a:lnTo>
                <a:lnTo>
                  <a:pt x="562530" y="368030"/>
                </a:lnTo>
                <a:lnTo>
                  <a:pt x="561567" y="368994"/>
                </a:lnTo>
                <a:lnTo>
                  <a:pt x="560603" y="368994"/>
                </a:lnTo>
                <a:lnTo>
                  <a:pt x="557682" y="367036"/>
                </a:lnTo>
                <a:lnTo>
                  <a:pt x="556719" y="367036"/>
                </a:lnTo>
                <a:lnTo>
                  <a:pt x="555755" y="368030"/>
                </a:lnTo>
                <a:lnTo>
                  <a:pt x="556719" y="368994"/>
                </a:lnTo>
                <a:lnTo>
                  <a:pt x="557682" y="369958"/>
                </a:lnTo>
                <a:lnTo>
                  <a:pt x="555755" y="370921"/>
                </a:lnTo>
                <a:lnTo>
                  <a:pt x="554792" y="368994"/>
                </a:lnTo>
                <a:lnTo>
                  <a:pt x="553828" y="367036"/>
                </a:lnTo>
                <a:lnTo>
                  <a:pt x="552864" y="367036"/>
                </a:lnTo>
                <a:lnTo>
                  <a:pt x="551871" y="367036"/>
                </a:lnTo>
                <a:lnTo>
                  <a:pt x="550907" y="365108"/>
                </a:lnTo>
                <a:lnTo>
                  <a:pt x="549943" y="365108"/>
                </a:lnTo>
                <a:lnTo>
                  <a:pt x="548980" y="366072"/>
                </a:lnTo>
                <a:lnTo>
                  <a:pt x="548980" y="367036"/>
                </a:lnTo>
                <a:lnTo>
                  <a:pt x="547053" y="368030"/>
                </a:lnTo>
                <a:lnTo>
                  <a:pt x="545095" y="367036"/>
                </a:lnTo>
                <a:lnTo>
                  <a:pt x="544132" y="368030"/>
                </a:lnTo>
                <a:lnTo>
                  <a:pt x="543168" y="369958"/>
                </a:lnTo>
                <a:lnTo>
                  <a:pt x="542205" y="370921"/>
                </a:lnTo>
                <a:lnTo>
                  <a:pt x="538320" y="370921"/>
                </a:lnTo>
                <a:lnTo>
                  <a:pt x="537356" y="370921"/>
                </a:lnTo>
                <a:lnTo>
                  <a:pt x="535429" y="369958"/>
                </a:lnTo>
                <a:lnTo>
                  <a:pt x="533472" y="371885"/>
                </a:lnTo>
                <a:lnTo>
                  <a:pt x="531545" y="369958"/>
                </a:lnTo>
                <a:lnTo>
                  <a:pt x="529618" y="369958"/>
                </a:lnTo>
                <a:lnTo>
                  <a:pt x="529618" y="368994"/>
                </a:lnTo>
                <a:lnTo>
                  <a:pt x="530581" y="367036"/>
                </a:lnTo>
                <a:lnTo>
                  <a:pt x="531545" y="366072"/>
                </a:lnTo>
                <a:lnTo>
                  <a:pt x="531545" y="365108"/>
                </a:lnTo>
                <a:lnTo>
                  <a:pt x="529618" y="364145"/>
                </a:lnTo>
                <a:lnTo>
                  <a:pt x="529618" y="363181"/>
                </a:lnTo>
                <a:lnTo>
                  <a:pt x="528654" y="364145"/>
                </a:lnTo>
                <a:lnTo>
                  <a:pt x="528654" y="365108"/>
                </a:lnTo>
                <a:lnTo>
                  <a:pt x="526697" y="366072"/>
                </a:lnTo>
                <a:lnTo>
                  <a:pt x="525733" y="368030"/>
                </a:lnTo>
                <a:lnTo>
                  <a:pt x="524769" y="368030"/>
                </a:lnTo>
                <a:lnTo>
                  <a:pt x="526697" y="370921"/>
                </a:lnTo>
                <a:lnTo>
                  <a:pt x="527690" y="372849"/>
                </a:lnTo>
                <a:lnTo>
                  <a:pt x="524769" y="373843"/>
                </a:lnTo>
                <a:lnTo>
                  <a:pt x="523806" y="372849"/>
                </a:lnTo>
                <a:lnTo>
                  <a:pt x="523806" y="369958"/>
                </a:lnTo>
                <a:lnTo>
                  <a:pt x="521879" y="367036"/>
                </a:lnTo>
                <a:lnTo>
                  <a:pt x="520915" y="367036"/>
                </a:lnTo>
                <a:lnTo>
                  <a:pt x="519921" y="367036"/>
                </a:lnTo>
                <a:lnTo>
                  <a:pt x="518958" y="366072"/>
                </a:lnTo>
                <a:lnTo>
                  <a:pt x="517994" y="366072"/>
                </a:lnTo>
                <a:lnTo>
                  <a:pt x="516067" y="368030"/>
                </a:lnTo>
                <a:lnTo>
                  <a:pt x="515103" y="368994"/>
                </a:lnTo>
                <a:lnTo>
                  <a:pt x="514110" y="368030"/>
                </a:lnTo>
                <a:lnTo>
                  <a:pt x="512182" y="364145"/>
                </a:lnTo>
                <a:lnTo>
                  <a:pt x="512182" y="363181"/>
                </a:lnTo>
                <a:lnTo>
                  <a:pt x="509292" y="365108"/>
                </a:lnTo>
                <a:lnTo>
                  <a:pt x="510255" y="366072"/>
                </a:lnTo>
                <a:lnTo>
                  <a:pt x="511219" y="366072"/>
                </a:lnTo>
                <a:lnTo>
                  <a:pt x="511219" y="367036"/>
                </a:lnTo>
                <a:lnTo>
                  <a:pt x="508298" y="368030"/>
                </a:lnTo>
                <a:lnTo>
                  <a:pt x="506371" y="367036"/>
                </a:lnTo>
                <a:lnTo>
                  <a:pt x="505407" y="367036"/>
                </a:lnTo>
                <a:lnTo>
                  <a:pt x="505407" y="366072"/>
                </a:lnTo>
                <a:lnTo>
                  <a:pt x="504444" y="365108"/>
                </a:lnTo>
                <a:lnTo>
                  <a:pt x="502516" y="364145"/>
                </a:lnTo>
                <a:lnTo>
                  <a:pt x="500559" y="364145"/>
                </a:lnTo>
                <a:lnTo>
                  <a:pt x="499595" y="365108"/>
                </a:lnTo>
                <a:lnTo>
                  <a:pt x="498632" y="365108"/>
                </a:lnTo>
                <a:lnTo>
                  <a:pt x="499595" y="368030"/>
                </a:lnTo>
                <a:lnTo>
                  <a:pt x="498632" y="368030"/>
                </a:lnTo>
                <a:lnTo>
                  <a:pt x="497668" y="368994"/>
                </a:lnTo>
                <a:lnTo>
                  <a:pt x="497668" y="367036"/>
                </a:lnTo>
                <a:lnTo>
                  <a:pt x="497668" y="363181"/>
                </a:lnTo>
                <a:lnTo>
                  <a:pt x="496705" y="362217"/>
                </a:lnTo>
                <a:lnTo>
                  <a:pt x="495741" y="362217"/>
                </a:lnTo>
                <a:lnTo>
                  <a:pt x="494747" y="363181"/>
                </a:lnTo>
                <a:lnTo>
                  <a:pt x="493784" y="366072"/>
                </a:lnTo>
                <a:lnTo>
                  <a:pt x="492820" y="366072"/>
                </a:lnTo>
                <a:lnTo>
                  <a:pt x="491857" y="366072"/>
                </a:lnTo>
                <a:lnTo>
                  <a:pt x="490893" y="364145"/>
                </a:lnTo>
                <a:lnTo>
                  <a:pt x="487008" y="364145"/>
                </a:lnTo>
                <a:lnTo>
                  <a:pt x="485081" y="364145"/>
                </a:lnTo>
                <a:lnTo>
                  <a:pt x="484118" y="363181"/>
                </a:lnTo>
                <a:lnTo>
                  <a:pt x="482160" y="361253"/>
                </a:lnTo>
                <a:lnTo>
                  <a:pt x="480233" y="361253"/>
                </a:lnTo>
                <a:lnTo>
                  <a:pt x="476349" y="361253"/>
                </a:lnTo>
                <a:lnTo>
                  <a:pt x="473458" y="360259"/>
                </a:lnTo>
                <a:lnTo>
                  <a:pt x="472494" y="360259"/>
                </a:lnTo>
                <a:lnTo>
                  <a:pt x="471531" y="360259"/>
                </a:lnTo>
                <a:lnTo>
                  <a:pt x="471531" y="363181"/>
                </a:lnTo>
                <a:lnTo>
                  <a:pt x="470567" y="363181"/>
                </a:lnTo>
                <a:lnTo>
                  <a:pt x="469573" y="363181"/>
                </a:lnTo>
                <a:lnTo>
                  <a:pt x="468610" y="362217"/>
                </a:lnTo>
                <a:lnTo>
                  <a:pt x="466683" y="361253"/>
                </a:lnTo>
                <a:lnTo>
                  <a:pt x="464755" y="358331"/>
                </a:lnTo>
                <a:lnTo>
                  <a:pt x="462798" y="356404"/>
                </a:lnTo>
                <a:lnTo>
                  <a:pt x="461834" y="356404"/>
                </a:lnTo>
                <a:lnTo>
                  <a:pt x="459907" y="358331"/>
                </a:lnTo>
                <a:lnTo>
                  <a:pt x="457980" y="358331"/>
                </a:lnTo>
                <a:lnTo>
                  <a:pt x="456986" y="356404"/>
                </a:lnTo>
                <a:lnTo>
                  <a:pt x="457980" y="354446"/>
                </a:lnTo>
                <a:lnTo>
                  <a:pt x="455059" y="351555"/>
                </a:lnTo>
                <a:lnTo>
                  <a:pt x="452168" y="350591"/>
                </a:lnTo>
                <a:lnTo>
                  <a:pt x="453132" y="347669"/>
                </a:lnTo>
                <a:lnTo>
                  <a:pt x="451175" y="344778"/>
                </a:lnTo>
                <a:lnTo>
                  <a:pt x="450211" y="343814"/>
                </a:lnTo>
                <a:lnTo>
                  <a:pt x="448284" y="342850"/>
                </a:lnTo>
                <a:lnTo>
                  <a:pt x="448284" y="339928"/>
                </a:lnTo>
                <a:lnTo>
                  <a:pt x="447320" y="339928"/>
                </a:lnTo>
                <a:lnTo>
                  <a:pt x="445393" y="339928"/>
                </a:lnTo>
                <a:lnTo>
                  <a:pt x="440545" y="337037"/>
                </a:lnTo>
                <a:lnTo>
                  <a:pt x="439581" y="337037"/>
                </a:lnTo>
                <a:lnTo>
                  <a:pt x="439581" y="334115"/>
                </a:lnTo>
                <a:lnTo>
                  <a:pt x="439581" y="331224"/>
                </a:lnTo>
                <a:lnTo>
                  <a:pt x="438618" y="330260"/>
                </a:lnTo>
                <a:lnTo>
                  <a:pt x="438618" y="329296"/>
                </a:lnTo>
                <a:lnTo>
                  <a:pt x="437624" y="328302"/>
                </a:lnTo>
                <a:lnTo>
                  <a:pt x="436660" y="330260"/>
                </a:lnTo>
                <a:lnTo>
                  <a:pt x="434733" y="329296"/>
                </a:lnTo>
                <a:lnTo>
                  <a:pt x="434733" y="328302"/>
                </a:lnTo>
                <a:lnTo>
                  <a:pt x="435697" y="326375"/>
                </a:lnTo>
                <a:lnTo>
                  <a:pt x="434733" y="323483"/>
                </a:lnTo>
                <a:lnTo>
                  <a:pt x="435697" y="321525"/>
                </a:lnTo>
                <a:lnTo>
                  <a:pt x="434733" y="321525"/>
                </a:lnTo>
                <a:lnTo>
                  <a:pt x="434733" y="320562"/>
                </a:lnTo>
                <a:lnTo>
                  <a:pt x="430849" y="321525"/>
                </a:lnTo>
                <a:lnTo>
                  <a:pt x="430849" y="320562"/>
                </a:lnTo>
                <a:lnTo>
                  <a:pt x="428922" y="317670"/>
                </a:lnTo>
                <a:lnTo>
                  <a:pt x="427958" y="317670"/>
                </a:lnTo>
                <a:lnTo>
                  <a:pt x="425037" y="320562"/>
                </a:lnTo>
                <a:lnTo>
                  <a:pt x="424073" y="320562"/>
                </a:lnTo>
                <a:lnTo>
                  <a:pt x="423110" y="320562"/>
                </a:lnTo>
                <a:lnTo>
                  <a:pt x="422146" y="319598"/>
                </a:lnTo>
                <a:lnTo>
                  <a:pt x="423110" y="316676"/>
                </a:lnTo>
                <a:lnTo>
                  <a:pt x="422146" y="314749"/>
                </a:lnTo>
                <a:lnTo>
                  <a:pt x="421183" y="313785"/>
                </a:lnTo>
                <a:lnTo>
                  <a:pt x="418262" y="312821"/>
                </a:lnTo>
                <a:lnTo>
                  <a:pt x="419225" y="311857"/>
                </a:lnTo>
                <a:lnTo>
                  <a:pt x="421183" y="310893"/>
                </a:lnTo>
                <a:lnTo>
                  <a:pt x="422146" y="308936"/>
                </a:lnTo>
                <a:lnTo>
                  <a:pt x="422146" y="307008"/>
                </a:lnTo>
                <a:lnTo>
                  <a:pt x="422146" y="306044"/>
                </a:lnTo>
                <a:lnTo>
                  <a:pt x="422146" y="305080"/>
                </a:lnTo>
                <a:lnTo>
                  <a:pt x="420219" y="303122"/>
                </a:lnTo>
                <a:lnTo>
                  <a:pt x="415371" y="302159"/>
                </a:lnTo>
                <a:lnTo>
                  <a:pt x="416335" y="301195"/>
                </a:lnTo>
                <a:lnTo>
                  <a:pt x="414407" y="299267"/>
                </a:lnTo>
                <a:lnTo>
                  <a:pt x="415371" y="297309"/>
                </a:lnTo>
                <a:lnTo>
                  <a:pt x="414407" y="296346"/>
                </a:lnTo>
                <a:lnTo>
                  <a:pt x="412450" y="296346"/>
                </a:lnTo>
                <a:lnTo>
                  <a:pt x="408596" y="294418"/>
                </a:lnTo>
                <a:lnTo>
                  <a:pt x="407632" y="292490"/>
                </a:lnTo>
                <a:lnTo>
                  <a:pt x="406638" y="291526"/>
                </a:lnTo>
                <a:lnTo>
                  <a:pt x="405675" y="292490"/>
                </a:lnTo>
                <a:lnTo>
                  <a:pt x="404711" y="295382"/>
                </a:lnTo>
                <a:lnTo>
                  <a:pt x="402784" y="295382"/>
                </a:lnTo>
                <a:lnTo>
                  <a:pt x="402784" y="294418"/>
                </a:lnTo>
                <a:lnTo>
                  <a:pt x="401820" y="293454"/>
                </a:lnTo>
                <a:lnTo>
                  <a:pt x="401820" y="292490"/>
                </a:lnTo>
                <a:lnTo>
                  <a:pt x="401820" y="289569"/>
                </a:lnTo>
                <a:lnTo>
                  <a:pt x="398899" y="287641"/>
                </a:lnTo>
                <a:lnTo>
                  <a:pt x="396972" y="285713"/>
                </a:lnTo>
                <a:lnTo>
                  <a:pt x="396972" y="283756"/>
                </a:lnTo>
                <a:lnTo>
                  <a:pt x="396972" y="281828"/>
                </a:lnTo>
                <a:lnTo>
                  <a:pt x="396972" y="280864"/>
                </a:lnTo>
                <a:lnTo>
                  <a:pt x="394051" y="280864"/>
                </a:lnTo>
                <a:lnTo>
                  <a:pt x="393088" y="279900"/>
                </a:lnTo>
                <a:lnTo>
                  <a:pt x="394051" y="276979"/>
                </a:lnTo>
                <a:lnTo>
                  <a:pt x="393088" y="276015"/>
                </a:lnTo>
                <a:lnTo>
                  <a:pt x="391161" y="275051"/>
                </a:lnTo>
                <a:lnTo>
                  <a:pt x="390197" y="275051"/>
                </a:lnTo>
                <a:lnTo>
                  <a:pt x="387276" y="276015"/>
                </a:lnTo>
                <a:lnTo>
                  <a:pt x="386312" y="276015"/>
                </a:lnTo>
                <a:lnTo>
                  <a:pt x="386312" y="275051"/>
                </a:lnTo>
                <a:lnTo>
                  <a:pt x="385349" y="272130"/>
                </a:lnTo>
                <a:lnTo>
                  <a:pt x="385349" y="271166"/>
                </a:lnTo>
                <a:lnTo>
                  <a:pt x="382458" y="271166"/>
                </a:lnTo>
                <a:lnTo>
                  <a:pt x="379537" y="269238"/>
                </a:lnTo>
                <a:lnTo>
                  <a:pt x="377610" y="267310"/>
                </a:lnTo>
                <a:lnTo>
                  <a:pt x="374689" y="267310"/>
                </a:lnTo>
                <a:lnTo>
                  <a:pt x="372762" y="266347"/>
                </a:lnTo>
                <a:lnTo>
                  <a:pt x="371798" y="267310"/>
                </a:lnTo>
                <a:lnTo>
                  <a:pt x="370835" y="268274"/>
                </a:lnTo>
                <a:lnTo>
                  <a:pt x="369871" y="267310"/>
                </a:lnTo>
                <a:lnTo>
                  <a:pt x="368877" y="265353"/>
                </a:lnTo>
                <a:lnTo>
                  <a:pt x="365987" y="263425"/>
                </a:lnTo>
                <a:lnTo>
                  <a:pt x="365987" y="261497"/>
                </a:lnTo>
                <a:lnTo>
                  <a:pt x="365023" y="259540"/>
                </a:lnTo>
                <a:lnTo>
                  <a:pt x="363096" y="260533"/>
                </a:lnTo>
                <a:lnTo>
                  <a:pt x="360175" y="259540"/>
                </a:lnTo>
                <a:lnTo>
                  <a:pt x="360175" y="257612"/>
                </a:lnTo>
                <a:lnTo>
                  <a:pt x="361138" y="256648"/>
                </a:lnTo>
                <a:lnTo>
                  <a:pt x="360175" y="255684"/>
                </a:lnTo>
                <a:lnTo>
                  <a:pt x="360175" y="253757"/>
                </a:lnTo>
                <a:lnTo>
                  <a:pt x="360175" y="252763"/>
                </a:lnTo>
                <a:lnTo>
                  <a:pt x="359211" y="252763"/>
                </a:lnTo>
                <a:lnTo>
                  <a:pt x="357284" y="251799"/>
                </a:lnTo>
                <a:lnTo>
                  <a:pt x="354363" y="253757"/>
                </a:lnTo>
                <a:lnTo>
                  <a:pt x="352436" y="251799"/>
                </a:lnTo>
                <a:lnTo>
                  <a:pt x="350509" y="250835"/>
                </a:lnTo>
                <a:lnTo>
                  <a:pt x="351472" y="246980"/>
                </a:lnTo>
                <a:lnTo>
                  <a:pt x="351472" y="245986"/>
                </a:lnTo>
                <a:lnTo>
                  <a:pt x="349515" y="245022"/>
                </a:lnTo>
                <a:lnTo>
                  <a:pt x="347588" y="245986"/>
                </a:lnTo>
                <a:lnTo>
                  <a:pt x="346624" y="246980"/>
                </a:lnTo>
                <a:lnTo>
                  <a:pt x="345661" y="247944"/>
                </a:lnTo>
                <a:lnTo>
                  <a:pt x="344697" y="249871"/>
                </a:lnTo>
                <a:lnTo>
                  <a:pt x="342740" y="249871"/>
                </a:lnTo>
                <a:lnTo>
                  <a:pt x="342740" y="248907"/>
                </a:lnTo>
                <a:lnTo>
                  <a:pt x="342740" y="246980"/>
                </a:lnTo>
                <a:lnTo>
                  <a:pt x="339849" y="244058"/>
                </a:lnTo>
                <a:lnTo>
                  <a:pt x="339849" y="243094"/>
                </a:lnTo>
                <a:lnTo>
                  <a:pt x="338885" y="243094"/>
                </a:lnTo>
                <a:lnTo>
                  <a:pt x="337922" y="242130"/>
                </a:lnTo>
                <a:lnTo>
                  <a:pt x="336928" y="241167"/>
                </a:lnTo>
                <a:lnTo>
                  <a:pt x="336928" y="237281"/>
                </a:lnTo>
                <a:lnTo>
                  <a:pt x="335964" y="237281"/>
                </a:lnTo>
                <a:lnTo>
                  <a:pt x="335001" y="235354"/>
                </a:lnTo>
                <a:lnTo>
                  <a:pt x="332110" y="235354"/>
                </a:lnTo>
                <a:lnTo>
                  <a:pt x="328226" y="236317"/>
                </a:lnTo>
                <a:lnTo>
                  <a:pt x="326298" y="235354"/>
                </a:lnTo>
                <a:lnTo>
                  <a:pt x="326298" y="236317"/>
                </a:lnTo>
                <a:lnTo>
                  <a:pt x="325335" y="236317"/>
                </a:lnTo>
                <a:lnTo>
                  <a:pt x="325335" y="237281"/>
                </a:lnTo>
                <a:lnTo>
                  <a:pt x="324341" y="239209"/>
                </a:lnTo>
                <a:lnTo>
                  <a:pt x="323377" y="239209"/>
                </a:lnTo>
                <a:lnTo>
                  <a:pt x="322414" y="238245"/>
                </a:lnTo>
                <a:lnTo>
                  <a:pt x="321450" y="236317"/>
                </a:lnTo>
                <a:lnTo>
                  <a:pt x="322414" y="232432"/>
                </a:lnTo>
                <a:lnTo>
                  <a:pt x="322414" y="231468"/>
                </a:lnTo>
                <a:lnTo>
                  <a:pt x="322414" y="230504"/>
                </a:lnTo>
                <a:lnTo>
                  <a:pt x="321450" y="230504"/>
                </a:lnTo>
                <a:lnTo>
                  <a:pt x="319523" y="230504"/>
                </a:lnTo>
                <a:lnTo>
                  <a:pt x="317566" y="233396"/>
                </a:lnTo>
                <a:lnTo>
                  <a:pt x="315639" y="233396"/>
                </a:lnTo>
                <a:lnTo>
                  <a:pt x="314675" y="232432"/>
                </a:lnTo>
                <a:lnTo>
                  <a:pt x="316602" y="226619"/>
                </a:lnTo>
                <a:lnTo>
                  <a:pt x="315639" y="226619"/>
                </a:lnTo>
                <a:lnTo>
                  <a:pt x="315639" y="225655"/>
                </a:lnTo>
                <a:lnTo>
                  <a:pt x="314675" y="225655"/>
                </a:lnTo>
                <a:lnTo>
                  <a:pt x="312748" y="225655"/>
                </a:lnTo>
                <a:lnTo>
                  <a:pt x="312748" y="228577"/>
                </a:lnTo>
                <a:lnTo>
                  <a:pt x="311754" y="229541"/>
                </a:lnTo>
                <a:lnTo>
                  <a:pt x="310790" y="229541"/>
                </a:lnTo>
                <a:lnTo>
                  <a:pt x="309827" y="229541"/>
                </a:lnTo>
                <a:lnTo>
                  <a:pt x="308863" y="229541"/>
                </a:lnTo>
                <a:lnTo>
                  <a:pt x="307900" y="227583"/>
                </a:lnTo>
                <a:lnTo>
                  <a:pt x="308863" y="225655"/>
                </a:lnTo>
                <a:lnTo>
                  <a:pt x="308863" y="224691"/>
                </a:lnTo>
                <a:lnTo>
                  <a:pt x="306936" y="223727"/>
                </a:lnTo>
                <a:lnTo>
                  <a:pt x="304979" y="223727"/>
                </a:lnTo>
                <a:lnTo>
                  <a:pt x="304015" y="224691"/>
                </a:lnTo>
                <a:lnTo>
                  <a:pt x="303052" y="227583"/>
                </a:lnTo>
                <a:lnTo>
                  <a:pt x="302088" y="228577"/>
                </a:lnTo>
                <a:lnTo>
                  <a:pt x="301124" y="228577"/>
                </a:lnTo>
                <a:lnTo>
                  <a:pt x="299167" y="226619"/>
                </a:lnTo>
                <a:lnTo>
                  <a:pt x="297240" y="225655"/>
                </a:lnTo>
                <a:lnTo>
                  <a:pt x="297240" y="224691"/>
                </a:lnTo>
                <a:lnTo>
                  <a:pt x="292392" y="225655"/>
                </a:lnTo>
                <a:lnTo>
                  <a:pt x="290465" y="225655"/>
                </a:lnTo>
                <a:lnTo>
                  <a:pt x="290465" y="227583"/>
                </a:lnTo>
                <a:lnTo>
                  <a:pt x="292392" y="229541"/>
                </a:lnTo>
                <a:lnTo>
                  <a:pt x="292392" y="230504"/>
                </a:lnTo>
                <a:lnTo>
                  <a:pt x="292392" y="231468"/>
                </a:lnTo>
                <a:lnTo>
                  <a:pt x="291428" y="231468"/>
                </a:lnTo>
                <a:lnTo>
                  <a:pt x="290465" y="231468"/>
                </a:lnTo>
                <a:lnTo>
                  <a:pt x="287574" y="228577"/>
                </a:lnTo>
                <a:lnTo>
                  <a:pt x="285616" y="229541"/>
                </a:lnTo>
                <a:lnTo>
                  <a:pt x="283689" y="230504"/>
                </a:lnTo>
                <a:lnTo>
                  <a:pt x="282726" y="229541"/>
                </a:lnTo>
                <a:lnTo>
                  <a:pt x="284653" y="224691"/>
                </a:lnTo>
                <a:lnTo>
                  <a:pt x="284653" y="223727"/>
                </a:lnTo>
                <a:lnTo>
                  <a:pt x="282726" y="223727"/>
                </a:lnTo>
                <a:lnTo>
                  <a:pt x="279805" y="223727"/>
                </a:lnTo>
                <a:lnTo>
                  <a:pt x="279805" y="224691"/>
                </a:lnTo>
                <a:lnTo>
                  <a:pt x="278841" y="225655"/>
                </a:lnTo>
                <a:lnTo>
                  <a:pt x="279805" y="228577"/>
                </a:lnTo>
                <a:lnTo>
                  <a:pt x="279805" y="229541"/>
                </a:lnTo>
                <a:lnTo>
                  <a:pt x="277878" y="229541"/>
                </a:lnTo>
                <a:lnTo>
                  <a:pt x="275950" y="226619"/>
                </a:lnTo>
                <a:lnTo>
                  <a:pt x="275950" y="221800"/>
                </a:lnTo>
                <a:lnTo>
                  <a:pt x="274987" y="220806"/>
                </a:lnTo>
                <a:lnTo>
                  <a:pt x="273993" y="220806"/>
                </a:lnTo>
                <a:lnTo>
                  <a:pt x="272066" y="221800"/>
                </a:lnTo>
                <a:lnTo>
                  <a:pt x="270139" y="222764"/>
                </a:lnTo>
                <a:lnTo>
                  <a:pt x="268211" y="222764"/>
                </a:lnTo>
                <a:lnTo>
                  <a:pt x="267218" y="221800"/>
                </a:lnTo>
                <a:lnTo>
                  <a:pt x="271102" y="218878"/>
                </a:lnTo>
                <a:lnTo>
                  <a:pt x="271102" y="217914"/>
                </a:lnTo>
                <a:lnTo>
                  <a:pt x="271102" y="216951"/>
                </a:lnTo>
                <a:lnTo>
                  <a:pt x="268211" y="214029"/>
                </a:lnTo>
                <a:lnTo>
                  <a:pt x="265291" y="214029"/>
                </a:lnTo>
                <a:lnTo>
                  <a:pt x="263363" y="214029"/>
                </a:lnTo>
                <a:lnTo>
                  <a:pt x="261406" y="213065"/>
                </a:lnTo>
                <a:lnTo>
                  <a:pt x="261406" y="212101"/>
                </a:lnTo>
                <a:lnTo>
                  <a:pt x="261406" y="211138"/>
                </a:lnTo>
                <a:lnTo>
                  <a:pt x="262400" y="211138"/>
                </a:lnTo>
                <a:lnTo>
                  <a:pt x="263363" y="211138"/>
                </a:lnTo>
                <a:lnTo>
                  <a:pt x="268211" y="211138"/>
                </a:lnTo>
                <a:lnTo>
                  <a:pt x="269175" y="211138"/>
                </a:lnTo>
                <a:lnTo>
                  <a:pt x="269175" y="209180"/>
                </a:lnTo>
                <a:lnTo>
                  <a:pt x="267218" y="208216"/>
                </a:lnTo>
                <a:lnTo>
                  <a:pt x="264327" y="208216"/>
                </a:lnTo>
                <a:lnTo>
                  <a:pt x="262400" y="209180"/>
                </a:lnTo>
                <a:lnTo>
                  <a:pt x="261406" y="208216"/>
                </a:lnTo>
                <a:lnTo>
                  <a:pt x="259479" y="207252"/>
                </a:lnTo>
                <a:lnTo>
                  <a:pt x="259479" y="206288"/>
                </a:lnTo>
                <a:lnTo>
                  <a:pt x="258515" y="205324"/>
                </a:lnTo>
                <a:lnTo>
                  <a:pt x="260442" y="204361"/>
                </a:lnTo>
                <a:lnTo>
                  <a:pt x="260442" y="202403"/>
                </a:lnTo>
                <a:lnTo>
                  <a:pt x="259479" y="202403"/>
                </a:lnTo>
                <a:lnTo>
                  <a:pt x="256588" y="204361"/>
                </a:lnTo>
                <a:lnTo>
                  <a:pt x="255594" y="204361"/>
                </a:lnTo>
                <a:lnTo>
                  <a:pt x="254631" y="204361"/>
                </a:lnTo>
                <a:lnTo>
                  <a:pt x="251740" y="203397"/>
                </a:lnTo>
                <a:lnTo>
                  <a:pt x="249813" y="204361"/>
                </a:lnTo>
                <a:lnTo>
                  <a:pt x="247855" y="204361"/>
                </a:lnTo>
                <a:lnTo>
                  <a:pt x="246892" y="203397"/>
                </a:lnTo>
                <a:lnTo>
                  <a:pt x="246892" y="201439"/>
                </a:lnTo>
                <a:lnTo>
                  <a:pt x="246892" y="199511"/>
                </a:lnTo>
                <a:lnTo>
                  <a:pt x="246892" y="198548"/>
                </a:lnTo>
                <a:lnTo>
                  <a:pt x="244965" y="197584"/>
                </a:lnTo>
                <a:lnTo>
                  <a:pt x="244001" y="198548"/>
                </a:lnTo>
                <a:lnTo>
                  <a:pt x="242044" y="198548"/>
                </a:lnTo>
                <a:lnTo>
                  <a:pt x="240117" y="199511"/>
                </a:lnTo>
                <a:lnTo>
                  <a:pt x="239153" y="199511"/>
                </a:lnTo>
                <a:lnTo>
                  <a:pt x="238189" y="199511"/>
                </a:lnTo>
                <a:lnTo>
                  <a:pt x="239153" y="194662"/>
                </a:lnTo>
                <a:lnTo>
                  <a:pt x="238189" y="193698"/>
                </a:lnTo>
                <a:lnTo>
                  <a:pt x="237226" y="193698"/>
                </a:lnTo>
                <a:lnTo>
                  <a:pt x="236232" y="194662"/>
                </a:lnTo>
                <a:lnTo>
                  <a:pt x="234305" y="196620"/>
                </a:lnTo>
                <a:lnTo>
                  <a:pt x="233341" y="199511"/>
                </a:lnTo>
                <a:lnTo>
                  <a:pt x="232378" y="201439"/>
                </a:lnTo>
                <a:lnTo>
                  <a:pt x="231414" y="202403"/>
                </a:lnTo>
                <a:lnTo>
                  <a:pt x="230420" y="202403"/>
                </a:lnTo>
                <a:lnTo>
                  <a:pt x="230420" y="201439"/>
                </a:lnTo>
                <a:lnTo>
                  <a:pt x="229457" y="201439"/>
                </a:lnTo>
                <a:lnTo>
                  <a:pt x="227530" y="198548"/>
                </a:lnTo>
                <a:lnTo>
                  <a:pt x="226566" y="198548"/>
                </a:lnTo>
                <a:lnTo>
                  <a:pt x="222681" y="197584"/>
                </a:lnTo>
                <a:lnTo>
                  <a:pt x="222681" y="196620"/>
                </a:lnTo>
                <a:lnTo>
                  <a:pt x="224639" y="194662"/>
                </a:lnTo>
                <a:lnTo>
                  <a:pt x="227530" y="193698"/>
                </a:lnTo>
                <a:lnTo>
                  <a:pt x="228493" y="192735"/>
                </a:lnTo>
                <a:lnTo>
                  <a:pt x="225602" y="190807"/>
                </a:lnTo>
                <a:lnTo>
                  <a:pt x="224639" y="191771"/>
                </a:lnTo>
                <a:lnTo>
                  <a:pt x="222681" y="191771"/>
                </a:lnTo>
                <a:lnTo>
                  <a:pt x="219791" y="191771"/>
                </a:lnTo>
                <a:lnTo>
                  <a:pt x="218827" y="191771"/>
                </a:lnTo>
                <a:lnTo>
                  <a:pt x="218827" y="192735"/>
                </a:lnTo>
                <a:lnTo>
                  <a:pt x="218827" y="194662"/>
                </a:lnTo>
                <a:lnTo>
                  <a:pt x="219791" y="196620"/>
                </a:lnTo>
                <a:lnTo>
                  <a:pt x="220754" y="198548"/>
                </a:lnTo>
                <a:lnTo>
                  <a:pt x="219791" y="199511"/>
                </a:lnTo>
                <a:lnTo>
                  <a:pt x="219791" y="200475"/>
                </a:lnTo>
                <a:lnTo>
                  <a:pt x="218827" y="200475"/>
                </a:lnTo>
                <a:lnTo>
                  <a:pt x="216870" y="198548"/>
                </a:lnTo>
                <a:lnTo>
                  <a:pt x="214943" y="197584"/>
                </a:lnTo>
                <a:lnTo>
                  <a:pt x="213015" y="195626"/>
                </a:lnTo>
                <a:lnTo>
                  <a:pt x="212052" y="195626"/>
                </a:lnTo>
                <a:lnTo>
                  <a:pt x="210094" y="197584"/>
                </a:lnTo>
                <a:lnTo>
                  <a:pt x="208167" y="198548"/>
                </a:lnTo>
                <a:lnTo>
                  <a:pt x="207204" y="195626"/>
                </a:lnTo>
                <a:lnTo>
                  <a:pt x="208167" y="191771"/>
                </a:lnTo>
                <a:lnTo>
                  <a:pt x="207204" y="191771"/>
                </a:lnTo>
                <a:lnTo>
                  <a:pt x="207204" y="190807"/>
                </a:lnTo>
                <a:lnTo>
                  <a:pt x="206240" y="190807"/>
                </a:lnTo>
                <a:lnTo>
                  <a:pt x="205246" y="190807"/>
                </a:lnTo>
                <a:lnTo>
                  <a:pt x="205246" y="191771"/>
                </a:lnTo>
                <a:lnTo>
                  <a:pt x="206240" y="195626"/>
                </a:lnTo>
                <a:lnTo>
                  <a:pt x="205246" y="196620"/>
                </a:lnTo>
                <a:lnTo>
                  <a:pt x="204283" y="196620"/>
                </a:lnTo>
                <a:lnTo>
                  <a:pt x="203319" y="195626"/>
                </a:lnTo>
                <a:lnTo>
                  <a:pt x="202356" y="194662"/>
                </a:lnTo>
                <a:lnTo>
                  <a:pt x="199465" y="191771"/>
                </a:lnTo>
                <a:lnTo>
                  <a:pt x="199465" y="189813"/>
                </a:lnTo>
                <a:lnTo>
                  <a:pt x="199465" y="188849"/>
                </a:lnTo>
                <a:lnTo>
                  <a:pt x="200428" y="185958"/>
                </a:lnTo>
                <a:lnTo>
                  <a:pt x="200428" y="184994"/>
                </a:lnTo>
                <a:lnTo>
                  <a:pt x="199465" y="184994"/>
                </a:lnTo>
                <a:lnTo>
                  <a:pt x="198471" y="184994"/>
                </a:lnTo>
                <a:lnTo>
                  <a:pt x="193653" y="187885"/>
                </a:lnTo>
                <a:lnTo>
                  <a:pt x="193653" y="188849"/>
                </a:lnTo>
                <a:lnTo>
                  <a:pt x="193653" y="189813"/>
                </a:lnTo>
                <a:lnTo>
                  <a:pt x="193653" y="191771"/>
                </a:lnTo>
                <a:lnTo>
                  <a:pt x="193653" y="192735"/>
                </a:lnTo>
                <a:lnTo>
                  <a:pt x="190732" y="192735"/>
                </a:lnTo>
                <a:lnTo>
                  <a:pt x="185884" y="191771"/>
                </a:lnTo>
                <a:lnTo>
                  <a:pt x="183957" y="188849"/>
                </a:lnTo>
                <a:lnTo>
                  <a:pt x="182030" y="189813"/>
                </a:lnTo>
                <a:lnTo>
                  <a:pt x="181066" y="189813"/>
                </a:lnTo>
                <a:lnTo>
                  <a:pt x="178145" y="189813"/>
                </a:lnTo>
                <a:lnTo>
                  <a:pt x="177182" y="190807"/>
                </a:lnTo>
                <a:lnTo>
                  <a:pt x="174291" y="191771"/>
                </a:lnTo>
                <a:lnTo>
                  <a:pt x="173297" y="192735"/>
                </a:lnTo>
                <a:lnTo>
                  <a:pt x="172333" y="192735"/>
                </a:lnTo>
                <a:lnTo>
                  <a:pt x="170406" y="191771"/>
                </a:lnTo>
                <a:lnTo>
                  <a:pt x="168479" y="188849"/>
                </a:lnTo>
                <a:lnTo>
                  <a:pt x="167515" y="188849"/>
                </a:lnTo>
                <a:lnTo>
                  <a:pt x="166522" y="188849"/>
                </a:lnTo>
                <a:lnTo>
                  <a:pt x="165558" y="189813"/>
                </a:lnTo>
                <a:lnTo>
                  <a:pt x="165558" y="192735"/>
                </a:lnTo>
                <a:lnTo>
                  <a:pt x="163631" y="194662"/>
                </a:lnTo>
                <a:lnTo>
                  <a:pt x="162667" y="194662"/>
                </a:lnTo>
                <a:lnTo>
                  <a:pt x="161704" y="193698"/>
                </a:lnTo>
                <a:lnTo>
                  <a:pt x="161704" y="192735"/>
                </a:lnTo>
                <a:lnTo>
                  <a:pt x="160740" y="189813"/>
                </a:lnTo>
                <a:lnTo>
                  <a:pt x="159746" y="187885"/>
                </a:lnTo>
                <a:lnTo>
                  <a:pt x="158783" y="187885"/>
                </a:lnTo>
                <a:lnTo>
                  <a:pt x="157819" y="188849"/>
                </a:lnTo>
                <a:lnTo>
                  <a:pt x="155892" y="190807"/>
                </a:lnTo>
                <a:lnTo>
                  <a:pt x="154928" y="191771"/>
                </a:lnTo>
                <a:lnTo>
                  <a:pt x="154928" y="190807"/>
                </a:lnTo>
                <a:lnTo>
                  <a:pt x="152971" y="189813"/>
                </a:lnTo>
                <a:lnTo>
                  <a:pt x="152971" y="188849"/>
                </a:lnTo>
                <a:lnTo>
                  <a:pt x="153935" y="185958"/>
                </a:lnTo>
                <a:lnTo>
                  <a:pt x="153935" y="184994"/>
                </a:lnTo>
                <a:lnTo>
                  <a:pt x="152971" y="184994"/>
                </a:lnTo>
                <a:lnTo>
                  <a:pt x="152971" y="184000"/>
                </a:lnTo>
                <a:lnTo>
                  <a:pt x="152008" y="184000"/>
                </a:lnTo>
                <a:lnTo>
                  <a:pt x="150080" y="184000"/>
                </a:lnTo>
                <a:lnTo>
                  <a:pt x="149117" y="183036"/>
                </a:lnTo>
                <a:lnTo>
                  <a:pt x="148123" y="183036"/>
                </a:lnTo>
                <a:lnTo>
                  <a:pt x="146196" y="183036"/>
                </a:lnTo>
                <a:lnTo>
                  <a:pt x="145232" y="183036"/>
                </a:lnTo>
                <a:lnTo>
                  <a:pt x="143305" y="184000"/>
                </a:lnTo>
                <a:lnTo>
                  <a:pt x="142341" y="184000"/>
                </a:lnTo>
                <a:lnTo>
                  <a:pt x="141348" y="184000"/>
                </a:lnTo>
                <a:lnTo>
                  <a:pt x="141348" y="183036"/>
                </a:lnTo>
                <a:lnTo>
                  <a:pt x="141348" y="179181"/>
                </a:lnTo>
                <a:lnTo>
                  <a:pt x="140384" y="178217"/>
                </a:lnTo>
                <a:lnTo>
                  <a:pt x="139421" y="178217"/>
                </a:lnTo>
                <a:lnTo>
                  <a:pt x="135566" y="180145"/>
                </a:lnTo>
                <a:lnTo>
                  <a:pt x="135566" y="181108"/>
                </a:lnTo>
                <a:lnTo>
                  <a:pt x="133609" y="182072"/>
                </a:lnTo>
                <a:lnTo>
                  <a:pt x="130718" y="183036"/>
                </a:lnTo>
                <a:lnTo>
                  <a:pt x="129754" y="183036"/>
                </a:lnTo>
                <a:lnTo>
                  <a:pt x="128761" y="182072"/>
                </a:lnTo>
                <a:lnTo>
                  <a:pt x="128761" y="178217"/>
                </a:lnTo>
                <a:lnTo>
                  <a:pt x="125870" y="177223"/>
                </a:lnTo>
                <a:lnTo>
                  <a:pt x="124906" y="177223"/>
                </a:lnTo>
                <a:lnTo>
                  <a:pt x="123943" y="180145"/>
                </a:lnTo>
                <a:lnTo>
                  <a:pt x="123943" y="184994"/>
                </a:lnTo>
                <a:lnTo>
                  <a:pt x="122979" y="185958"/>
                </a:lnTo>
                <a:lnTo>
                  <a:pt x="121022" y="184994"/>
                </a:lnTo>
                <a:lnTo>
                  <a:pt x="120058" y="184000"/>
                </a:lnTo>
                <a:lnTo>
                  <a:pt x="119095" y="184000"/>
                </a:lnTo>
                <a:lnTo>
                  <a:pt x="119095" y="181108"/>
                </a:lnTo>
                <a:lnTo>
                  <a:pt x="120058" y="180145"/>
                </a:lnTo>
                <a:lnTo>
                  <a:pt x="121985" y="177223"/>
                </a:lnTo>
                <a:lnTo>
                  <a:pt x="121985" y="175295"/>
                </a:lnTo>
                <a:lnTo>
                  <a:pt x="121022" y="175295"/>
                </a:lnTo>
                <a:lnTo>
                  <a:pt x="120058" y="173368"/>
                </a:lnTo>
                <a:lnTo>
                  <a:pt x="119095" y="173368"/>
                </a:lnTo>
                <a:lnTo>
                  <a:pt x="115210" y="176259"/>
                </a:lnTo>
                <a:lnTo>
                  <a:pt x="114247" y="176259"/>
                </a:lnTo>
                <a:lnTo>
                  <a:pt x="113283" y="175295"/>
                </a:lnTo>
                <a:lnTo>
                  <a:pt x="113283" y="172404"/>
                </a:lnTo>
                <a:lnTo>
                  <a:pt x="116174" y="168518"/>
                </a:lnTo>
                <a:lnTo>
                  <a:pt x="117167" y="166591"/>
                </a:lnTo>
                <a:lnTo>
                  <a:pt x="116174" y="165627"/>
                </a:lnTo>
                <a:lnTo>
                  <a:pt x="115210" y="165627"/>
                </a:lnTo>
                <a:lnTo>
                  <a:pt x="112319" y="165627"/>
                </a:lnTo>
                <a:lnTo>
                  <a:pt x="111356" y="165627"/>
                </a:lnTo>
                <a:lnTo>
                  <a:pt x="108435" y="168518"/>
                </a:lnTo>
                <a:lnTo>
                  <a:pt x="108435" y="169482"/>
                </a:lnTo>
                <a:lnTo>
                  <a:pt x="108435" y="170446"/>
                </a:lnTo>
                <a:lnTo>
                  <a:pt x="109398" y="173368"/>
                </a:lnTo>
                <a:lnTo>
                  <a:pt x="109398" y="174332"/>
                </a:lnTo>
                <a:lnTo>
                  <a:pt x="109398" y="176259"/>
                </a:lnTo>
                <a:lnTo>
                  <a:pt x="103587" y="178217"/>
                </a:lnTo>
                <a:lnTo>
                  <a:pt x="100696" y="179181"/>
                </a:lnTo>
                <a:lnTo>
                  <a:pt x="99732" y="179181"/>
                </a:lnTo>
                <a:lnTo>
                  <a:pt x="99732" y="178217"/>
                </a:lnTo>
                <a:lnTo>
                  <a:pt x="97805" y="174332"/>
                </a:lnTo>
                <a:lnTo>
                  <a:pt x="96811" y="173368"/>
                </a:lnTo>
                <a:lnTo>
                  <a:pt x="95848" y="174332"/>
                </a:lnTo>
                <a:lnTo>
                  <a:pt x="94884" y="174332"/>
                </a:lnTo>
                <a:lnTo>
                  <a:pt x="94884" y="175295"/>
                </a:lnTo>
                <a:lnTo>
                  <a:pt x="93921" y="180145"/>
                </a:lnTo>
                <a:lnTo>
                  <a:pt x="92957" y="181108"/>
                </a:lnTo>
                <a:lnTo>
                  <a:pt x="91000" y="181108"/>
                </a:lnTo>
                <a:lnTo>
                  <a:pt x="86182" y="178217"/>
                </a:lnTo>
                <a:lnTo>
                  <a:pt x="85218" y="178217"/>
                </a:lnTo>
                <a:lnTo>
                  <a:pt x="83261" y="179181"/>
                </a:lnTo>
                <a:lnTo>
                  <a:pt x="77449" y="182072"/>
                </a:lnTo>
                <a:lnTo>
                  <a:pt x="75522" y="184994"/>
                </a:lnTo>
                <a:lnTo>
                  <a:pt x="74558" y="184994"/>
                </a:lnTo>
                <a:lnTo>
                  <a:pt x="73595" y="184994"/>
                </a:lnTo>
                <a:lnTo>
                  <a:pt x="73595" y="184000"/>
                </a:lnTo>
                <a:lnTo>
                  <a:pt x="73595" y="183036"/>
                </a:lnTo>
                <a:lnTo>
                  <a:pt x="73595" y="182072"/>
                </a:lnTo>
                <a:lnTo>
                  <a:pt x="76486" y="177223"/>
                </a:lnTo>
                <a:lnTo>
                  <a:pt x="77449" y="175295"/>
                </a:lnTo>
                <a:lnTo>
                  <a:pt x="77449" y="174332"/>
                </a:lnTo>
                <a:lnTo>
                  <a:pt x="77449" y="173368"/>
                </a:lnTo>
                <a:lnTo>
                  <a:pt x="77449" y="172404"/>
                </a:lnTo>
                <a:lnTo>
                  <a:pt x="76486" y="172404"/>
                </a:lnTo>
                <a:lnTo>
                  <a:pt x="75522" y="171440"/>
                </a:lnTo>
                <a:lnTo>
                  <a:pt x="75522" y="170446"/>
                </a:lnTo>
                <a:lnTo>
                  <a:pt x="72631" y="170446"/>
                </a:lnTo>
                <a:lnTo>
                  <a:pt x="71637" y="170446"/>
                </a:lnTo>
                <a:lnTo>
                  <a:pt x="70674" y="170446"/>
                </a:lnTo>
                <a:lnTo>
                  <a:pt x="69710" y="170446"/>
                </a:lnTo>
                <a:lnTo>
                  <a:pt x="68747" y="169482"/>
                </a:lnTo>
                <a:lnTo>
                  <a:pt x="67783" y="167555"/>
                </a:lnTo>
                <a:lnTo>
                  <a:pt x="66820" y="166591"/>
                </a:lnTo>
                <a:lnTo>
                  <a:pt x="65826" y="167555"/>
                </a:lnTo>
                <a:lnTo>
                  <a:pt x="64862" y="167555"/>
                </a:lnTo>
                <a:lnTo>
                  <a:pt x="62935" y="169482"/>
                </a:lnTo>
                <a:lnTo>
                  <a:pt x="61971" y="172404"/>
                </a:lnTo>
                <a:lnTo>
                  <a:pt x="61008" y="174332"/>
                </a:lnTo>
                <a:lnTo>
                  <a:pt x="54232" y="176259"/>
                </a:lnTo>
                <a:lnTo>
                  <a:pt x="52275" y="175295"/>
                </a:lnTo>
                <a:lnTo>
                  <a:pt x="51312" y="173368"/>
                </a:lnTo>
                <a:lnTo>
                  <a:pt x="49384" y="173368"/>
                </a:lnTo>
                <a:lnTo>
                  <a:pt x="48421" y="173368"/>
                </a:lnTo>
                <a:lnTo>
                  <a:pt x="47457" y="173368"/>
                </a:lnTo>
                <a:lnTo>
                  <a:pt x="47457" y="175295"/>
                </a:lnTo>
                <a:lnTo>
                  <a:pt x="47457" y="176259"/>
                </a:lnTo>
                <a:lnTo>
                  <a:pt x="47457" y="177223"/>
                </a:lnTo>
                <a:lnTo>
                  <a:pt x="49384" y="179181"/>
                </a:lnTo>
                <a:lnTo>
                  <a:pt x="49384" y="180145"/>
                </a:lnTo>
                <a:lnTo>
                  <a:pt x="49384" y="182072"/>
                </a:lnTo>
                <a:lnTo>
                  <a:pt x="49384" y="183036"/>
                </a:lnTo>
                <a:lnTo>
                  <a:pt x="47457" y="183036"/>
                </a:lnTo>
                <a:lnTo>
                  <a:pt x="46463" y="183036"/>
                </a:lnTo>
                <a:lnTo>
                  <a:pt x="44536" y="182072"/>
                </a:lnTo>
                <a:lnTo>
                  <a:pt x="41646" y="179181"/>
                </a:lnTo>
                <a:lnTo>
                  <a:pt x="40682" y="179181"/>
                </a:lnTo>
                <a:lnTo>
                  <a:pt x="38725" y="179181"/>
                </a:lnTo>
                <a:lnTo>
                  <a:pt x="34870" y="181108"/>
                </a:lnTo>
                <a:lnTo>
                  <a:pt x="33876" y="181108"/>
                </a:lnTo>
                <a:lnTo>
                  <a:pt x="31949" y="181108"/>
                </a:lnTo>
                <a:lnTo>
                  <a:pt x="30986" y="181108"/>
                </a:lnTo>
                <a:lnTo>
                  <a:pt x="29059" y="185958"/>
                </a:lnTo>
                <a:lnTo>
                  <a:pt x="28065" y="185958"/>
                </a:lnTo>
                <a:lnTo>
                  <a:pt x="27101" y="184994"/>
                </a:lnTo>
                <a:lnTo>
                  <a:pt x="27101" y="182072"/>
                </a:lnTo>
                <a:lnTo>
                  <a:pt x="27101" y="180145"/>
                </a:lnTo>
                <a:lnTo>
                  <a:pt x="26138" y="179181"/>
                </a:lnTo>
                <a:lnTo>
                  <a:pt x="26138" y="178217"/>
                </a:lnTo>
                <a:lnTo>
                  <a:pt x="24210" y="177223"/>
                </a:lnTo>
                <a:lnTo>
                  <a:pt x="23247" y="177223"/>
                </a:lnTo>
                <a:lnTo>
                  <a:pt x="21289" y="177223"/>
                </a:lnTo>
                <a:lnTo>
                  <a:pt x="20326" y="178217"/>
                </a:lnTo>
                <a:lnTo>
                  <a:pt x="18399" y="179181"/>
                </a:lnTo>
                <a:lnTo>
                  <a:pt x="17435" y="180145"/>
                </a:lnTo>
                <a:lnTo>
                  <a:pt x="16472" y="180145"/>
                </a:lnTo>
                <a:lnTo>
                  <a:pt x="14514" y="181108"/>
                </a:lnTo>
                <a:lnTo>
                  <a:pt x="12587" y="181108"/>
                </a:lnTo>
                <a:lnTo>
                  <a:pt x="10660" y="176259"/>
                </a:lnTo>
                <a:lnTo>
                  <a:pt x="8702" y="175295"/>
                </a:lnTo>
                <a:lnTo>
                  <a:pt x="4848" y="178217"/>
                </a:lnTo>
                <a:lnTo>
                  <a:pt x="3885" y="179181"/>
                </a:lnTo>
                <a:lnTo>
                  <a:pt x="2891" y="179181"/>
                </a:lnTo>
                <a:lnTo>
                  <a:pt x="1927" y="179181"/>
                </a:lnTo>
                <a:lnTo>
                  <a:pt x="964" y="178217"/>
                </a:lnTo>
                <a:close/>
                <a:moveTo>
                  <a:pt x="751335" y="226619"/>
                </a:moveTo>
                <a:lnTo>
                  <a:pt x="751335" y="225655"/>
                </a:lnTo>
                <a:lnTo>
                  <a:pt x="751335" y="226619"/>
                </a:lnTo>
                <a:close/>
                <a:moveTo>
                  <a:pt x="751335" y="256648"/>
                </a:moveTo>
                <a:lnTo>
                  <a:pt x="751335" y="255684"/>
                </a:lnTo>
                <a:lnTo>
                  <a:pt x="752299" y="255684"/>
                </a:lnTo>
                <a:lnTo>
                  <a:pt x="751335" y="254720"/>
                </a:lnTo>
                <a:lnTo>
                  <a:pt x="751335" y="253757"/>
                </a:lnTo>
                <a:lnTo>
                  <a:pt x="751335" y="252763"/>
                </a:lnTo>
                <a:lnTo>
                  <a:pt x="751335" y="251799"/>
                </a:lnTo>
                <a:lnTo>
                  <a:pt x="753263" y="248907"/>
                </a:lnTo>
                <a:lnTo>
                  <a:pt x="755220" y="247944"/>
                </a:lnTo>
                <a:lnTo>
                  <a:pt x="758111" y="248907"/>
                </a:lnTo>
                <a:lnTo>
                  <a:pt x="757147" y="244058"/>
                </a:lnTo>
                <a:lnTo>
                  <a:pt x="756184" y="243094"/>
                </a:lnTo>
                <a:lnTo>
                  <a:pt x="755220" y="244058"/>
                </a:lnTo>
                <a:lnTo>
                  <a:pt x="754226" y="243094"/>
                </a:lnTo>
                <a:lnTo>
                  <a:pt x="754226" y="242130"/>
                </a:lnTo>
                <a:lnTo>
                  <a:pt x="752299" y="241167"/>
                </a:lnTo>
                <a:lnTo>
                  <a:pt x="752299" y="240173"/>
                </a:lnTo>
                <a:lnTo>
                  <a:pt x="754226" y="239209"/>
                </a:lnTo>
                <a:lnTo>
                  <a:pt x="755220" y="238245"/>
                </a:lnTo>
                <a:lnTo>
                  <a:pt x="756184" y="237281"/>
                </a:lnTo>
                <a:lnTo>
                  <a:pt x="759074" y="238245"/>
                </a:lnTo>
                <a:lnTo>
                  <a:pt x="759074" y="237281"/>
                </a:lnTo>
                <a:lnTo>
                  <a:pt x="758111" y="236317"/>
                </a:lnTo>
                <a:lnTo>
                  <a:pt x="759074" y="235354"/>
                </a:lnTo>
                <a:lnTo>
                  <a:pt x="760038" y="234360"/>
                </a:lnTo>
                <a:lnTo>
                  <a:pt x="758111" y="233396"/>
                </a:lnTo>
                <a:lnTo>
                  <a:pt x="757147" y="232432"/>
                </a:lnTo>
                <a:lnTo>
                  <a:pt x="758111" y="231468"/>
                </a:lnTo>
                <a:lnTo>
                  <a:pt x="757147" y="230504"/>
                </a:lnTo>
                <a:lnTo>
                  <a:pt x="759074" y="229541"/>
                </a:lnTo>
                <a:lnTo>
                  <a:pt x="759074" y="228577"/>
                </a:lnTo>
                <a:lnTo>
                  <a:pt x="758111" y="227583"/>
                </a:lnTo>
                <a:lnTo>
                  <a:pt x="757147" y="226619"/>
                </a:lnTo>
                <a:lnTo>
                  <a:pt x="756184" y="225655"/>
                </a:lnTo>
                <a:lnTo>
                  <a:pt x="755220" y="225655"/>
                </a:lnTo>
                <a:lnTo>
                  <a:pt x="755220" y="223727"/>
                </a:lnTo>
                <a:lnTo>
                  <a:pt x="756184" y="222764"/>
                </a:lnTo>
                <a:lnTo>
                  <a:pt x="757147" y="222764"/>
                </a:lnTo>
                <a:lnTo>
                  <a:pt x="757147" y="221800"/>
                </a:lnTo>
                <a:lnTo>
                  <a:pt x="758111" y="221800"/>
                </a:lnTo>
                <a:lnTo>
                  <a:pt x="758111" y="219842"/>
                </a:lnTo>
                <a:lnTo>
                  <a:pt x="755220" y="219842"/>
                </a:lnTo>
                <a:lnTo>
                  <a:pt x="754226" y="220806"/>
                </a:lnTo>
                <a:lnTo>
                  <a:pt x="755220" y="219842"/>
                </a:lnTo>
                <a:lnTo>
                  <a:pt x="757147" y="218878"/>
                </a:lnTo>
                <a:lnTo>
                  <a:pt x="758111" y="216951"/>
                </a:lnTo>
                <a:lnTo>
                  <a:pt x="761002" y="217914"/>
                </a:lnTo>
                <a:lnTo>
                  <a:pt x="763922" y="217914"/>
                </a:lnTo>
                <a:lnTo>
                  <a:pt x="764886" y="216951"/>
                </a:lnTo>
                <a:lnTo>
                  <a:pt x="768771" y="215987"/>
                </a:lnTo>
                <a:lnTo>
                  <a:pt x="771661" y="214993"/>
                </a:lnTo>
                <a:lnTo>
                  <a:pt x="771661" y="213065"/>
                </a:lnTo>
                <a:lnTo>
                  <a:pt x="770698" y="212101"/>
                </a:lnTo>
                <a:lnTo>
                  <a:pt x="771661" y="214029"/>
                </a:lnTo>
                <a:lnTo>
                  <a:pt x="770698" y="211138"/>
                </a:lnTo>
                <a:lnTo>
                  <a:pt x="770698" y="210174"/>
                </a:lnTo>
                <a:lnTo>
                  <a:pt x="771661" y="211138"/>
                </a:lnTo>
                <a:lnTo>
                  <a:pt x="772625" y="210174"/>
                </a:lnTo>
                <a:lnTo>
                  <a:pt x="773619" y="209180"/>
                </a:lnTo>
                <a:lnTo>
                  <a:pt x="773619" y="210174"/>
                </a:lnTo>
                <a:lnTo>
                  <a:pt x="773619" y="213065"/>
                </a:lnTo>
                <a:lnTo>
                  <a:pt x="774582" y="213065"/>
                </a:lnTo>
                <a:lnTo>
                  <a:pt x="775546" y="215987"/>
                </a:lnTo>
                <a:lnTo>
                  <a:pt x="776509" y="217914"/>
                </a:lnTo>
                <a:lnTo>
                  <a:pt x="779400" y="218878"/>
                </a:lnTo>
                <a:lnTo>
                  <a:pt x="780394" y="216951"/>
                </a:lnTo>
                <a:lnTo>
                  <a:pt x="781358" y="217914"/>
                </a:lnTo>
                <a:lnTo>
                  <a:pt x="781358" y="218878"/>
                </a:lnTo>
                <a:lnTo>
                  <a:pt x="779400" y="219842"/>
                </a:lnTo>
                <a:lnTo>
                  <a:pt x="779400" y="221800"/>
                </a:lnTo>
                <a:lnTo>
                  <a:pt x="779400" y="224691"/>
                </a:lnTo>
                <a:lnTo>
                  <a:pt x="776509" y="225655"/>
                </a:lnTo>
                <a:lnTo>
                  <a:pt x="773619" y="230504"/>
                </a:lnTo>
                <a:lnTo>
                  <a:pt x="771661" y="233396"/>
                </a:lnTo>
                <a:lnTo>
                  <a:pt x="771661" y="236317"/>
                </a:lnTo>
                <a:lnTo>
                  <a:pt x="771661" y="237281"/>
                </a:lnTo>
                <a:lnTo>
                  <a:pt x="771661" y="238245"/>
                </a:lnTo>
                <a:lnTo>
                  <a:pt x="772625" y="237281"/>
                </a:lnTo>
                <a:lnTo>
                  <a:pt x="773619" y="237281"/>
                </a:lnTo>
                <a:lnTo>
                  <a:pt x="772625" y="239209"/>
                </a:lnTo>
                <a:lnTo>
                  <a:pt x="772625" y="240173"/>
                </a:lnTo>
                <a:lnTo>
                  <a:pt x="771661" y="241167"/>
                </a:lnTo>
                <a:lnTo>
                  <a:pt x="770698" y="243094"/>
                </a:lnTo>
                <a:lnTo>
                  <a:pt x="770698" y="244058"/>
                </a:lnTo>
                <a:lnTo>
                  <a:pt x="769734" y="244058"/>
                </a:lnTo>
                <a:lnTo>
                  <a:pt x="768771" y="245022"/>
                </a:lnTo>
                <a:lnTo>
                  <a:pt x="768771" y="245986"/>
                </a:lnTo>
                <a:lnTo>
                  <a:pt x="765850" y="248907"/>
                </a:lnTo>
                <a:lnTo>
                  <a:pt x="764886" y="250835"/>
                </a:lnTo>
                <a:lnTo>
                  <a:pt x="763922" y="254720"/>
                </a:lnTo>
                <a:lnTo>
                  <a:pt x="761002" y="258576"/>
                </a:lnTo>
                <a:lnTo>
                  <a:pt x="761002" y="259540"/>
                </a:lnTo>
                <a:lnTo>
                  <a:pt x="760038" y="261497"/>
                </a:lnTo>
                <a:lnTo>
                  <a:pt x="760038" y="263425"/>
                </a:lnTo>
                <a:lnTo>
                  <a:pt x="761002" y="263425"/>
                </a:lnTo>
                <a:lnTo>
                  <a:pt x="761002" y="264389"/>
                </a:lnTo>
                <a:lnTo>
                  <a:pt x="761995" y="264389"/>
                </a:lnTo>
                <a:lnTo>
                  <a:pt x="762959" y="264389"/>
                </a:lnTo>
                <a:lnTo>
                  <a:pt x="762959" y="265353"/>
                </a:lnTo>
                <a:lnTo>
                  <a:pt x="764886" y="265353"/>
                </a:lnTo>
                <a:lnTo>
                  <a:pt x="764886" y="266347"/>
                </a:lnTo>
                <a:lnTo>
                  <a:pt x="763922" y="266347"/>
                </a:lnTo>
                <a:lnTo>
                  <a:pt x="762959" y="267310"/>
                </a:lnTo>
                <a:lnTo>
                  <a:pt x="762959" y="268274"/>
                </a:lnTo>
                <a:lnTo>
                  <a:pt x="763922" y="268274"/>
                </a:lnTo>
                <a:lnTo>
                  <a:pt x="762959" y="269238"/>
                </a:lnTo>
                <a:lnTo>
                  <a:pt x="761002" y="270202"/>
                </a:lnTo>
                <a:lnTo>
                  <a:pt x="760038" y="269238"/>
                </a:lnTo>
                <a:lnTo>
                  <a:pt x="760038" y="268274"/>
                </a:lnTo>
                <a:lnTo>
                  <a:pt x="759074" y="268274"/>
                </a:lnTo>
                <a:lnTo>
                  <a:pt x="757147" y="269238"/>
                </a:lnTo>
                <a:lnTo>
                  <a:pt x="756184" y="270202"/>
                </a:lnTo>
                <a:lnTo>
                  <a:pt x="755220" y="274087"/>
                </a:lnTo>
                <a:lnTo>
                  <a:pt x="755220" y="275051"/>
                </a:lnTo>
                <a:lnTo>
                  <a:pt x="752299" y="276979"/>
                </a:lnTo>
                <a:lnTo>
                  <a:pt x="752299" y="276015"/>
                </a:lnTo>
                <a:lnTo>
                  <a:pt x="751335" y="276015"/>
                </a:lnTo>
                <a:lnTo>
                  <a:pt x="752299" y="274087"/>
                </a:lnTo>
                <a:lnTo>
                  <a:pt x="753263" y="273123"/>
                </a:lnTo>
                <a:lnTo>
                  <a:pt x="751335" y="271166"/>
                </a:lnTo>
                <a:lnTo>
                  <a:pt x="752299" y="270202"/>
                </a:lnTo>
                <a:lnTo>
                  <a:pt x="751335" y="269238"/>
                </a:lnTo>
                <a:lnTo>
                  <a:pt x="750372" y="268274"/>
                </a:lnTo>
                <a:lnTo>
                  <a:pt x="750372" y="266347"/>
                </a:lnTo>
                <a:lnTo>
                  <a:pt x="749408" y="265353"/>
                </a:lnTo>
                <a:lnTo>
                  <a:pt x="751335" y="265353"/>
                </a:lnTo>
                <a:lnTo>
                  <a:pt x="752299" y="263425"/>
                </a:lnTo>
                <a:lnTo>
                  <a:pt x="753263" y="262461"/>
                </a:lnTo>
                <a:lnTo>
                  <a:pt x="752299" y="258576"/>
                </a:lnTo>
                <a:lnTo>
                  <a:pt x="754226" y="255684"/>
                </a:lnTo>
                <a:lnTo>
                  <a:pt x="753263" y="255684"/>
                </a:lnTo>
                <a:lnTo>
                  <a:pt x="752299" y="255684"/>
                </a:lnTo>
                <a:lnTo>
                  <a:pt x="752299" y="256648"/>
                </a:lnTo>
                <a:lnTo>
                  <a:pt x="751335" y="256648"/>
                </a:lnTo>
                <a:close/>
                <a:moveTo>
                  <a:pt x="752299" y="223727"/>
                </a:moveTo>
                <a:lnTo>
                  <a:pt x="751335" y="223727"/>
                </a:lnTo>
                <a:lnTo>
                  <a:pt x="752299" y="223727"/>
                </a:lnTo>
                <a:lnTo>
                  <a:pt x="752299" y="222764"/>
                </a:lnTo>
                <a:lnTo>
                  <a:pt x="752299" y="223727"/>
                </a:lnTo>
                <a:lnTo>
                  <a:pt x="752299" y="224691"/>
                </a:lnTo>
                <a:lnTo>
                  <a:pt x="752299" y="223727"/>
                </a:lnTo>
                <a:close/>
              </a:path>
            </a:pathLst>
          </a:custGeom>
          <a:solidFill>
            <a:srgbClr val="66CCFF"/>
          </a:solidFill>
          <a:ln w="9525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4800"/>
              <a:buFont typeface="Helvetica Neue"/>
              <a:buNone/>
            </a:pPr>
            <a:endParaRPr sz="4800" b="0" i="0" u="none" strike="noStrike" cap="non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" name="Google Shape;735;p23">
            <a:extLst>
              <a:ext uri="{FF2B5EF4-FFF2-40B4-BE49-F238E27FC236}">
                <a16:creationId xmlns:a16="http://schemas.microsoft.com/office/drawing/2014/main" id="{D796770F-A0C5-B2B5-3E74-E68F1E07E047}"/>
              </a:ext>
            </a:extLst>
          </p:cNvPr>
          <p:cNvSpPr txBox="1"/>
          <p:nvPr/>
        </p:nvSpPr>
        <p:spPr>
          <a:xfrm>
            <a:off x="3612311" y="2854902"/>
            <a:ext cx="2018174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rPr lang="pt-BR" sz="8800" b="1" i="0" u="none" strike="noStrike" cap="none" dirty="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SC</a:t>
            </a:r>
            <a:endParaRPr sz="8800" dirty="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D42644B5-E6E7-E0C0-07D0-82F88E332878}"/>
              </a:ext>
            </a:extLst>
          </p:cNvPr>
          <p:cNvSpPr txBox="1"/>
          <p:nvPr/>
        </p:nvSpPr>
        <p:spPr>
          <a:xfrm>
            <a:off x="6141334" y="1700111"/>
            <a:ext cx="605066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base">
              <a:buNone/>
            </a:pPr>
            <a:r>
              <a:rPr lang="pt-BR" sz="18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Dragagem de Aprofundamento do Canal da </a:t>
            </a:r>
            <a:r>
              <a:rPr lang="pt-BR" sz="1800" b="1" dirty="0" err="1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Babitonga</a:t>
            </a:r>
            <a:r>
              <a:rPr lang="pt-BR" sz="18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, Itapoá</a:t>
            </a:r>
            <a:endParaRPr lang="pt-BR" b="1" dirty="0">
              <a:solidFill>
                <a:schemeClr val="accent4">
                  <a:lumMod val="50000"/>
                </a:schemeClr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algn="just" fontAlgn="base">
              <a:buNone/>
            </a:pPr>
            <a:r>
              <a:rPr lang="pt-BR" sz="1800" b="1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R$ 300 milhões</a:t>
            </a:r>
            <a:endParaRPr lang="pt-BR" sz="1800" dirty="0">
              <a:solidFill>
                <a:schemeClr val="tx2">
                  <a:lumMod val="50000"/>
                  <a:lumOff val="50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0AF706E2-2D60-27AD-0B87-6D8CA2FB04A2}"/>
              </a:ext>
            </a:extLst>
          </p:cNvPr>
          <p:cNvSpPr txBox="1"/>
          <p:nvPr/>
        </p:nvSpPr>
        <p:spPr>
          <a:xfrm>
            <a:off x="5886584" y="5311833"/>
            <a:ext cx="62842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Manutenção e reforço do molhe de abrigo do Porto de Imbituba</a:t>
            </a:r>
          </a:p>
          <a:p>
            <a:r>
              <a:rPr lang="pt-BR" b="1" dirty="0">
                <a:solidFill>
                  <a:schemeClr val="tx2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R$ 87 milhões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FD7843BF-A55C-3F5B-9A3E-359FBDF915A0}"/>
              </a:ext>
            </a:extLst>
          </p:cNvPr>
          <p:cNvSpPr txBox="1"/>
          <p:nvPr/>
        </p:nvSpPr>
        <p:spPr>
          <a:xfrm>
            <a:off x="6614160" y="2406675"/>
            <a:ext cx="55778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>
              <a:defRPr b="1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defRPr>
            </a:lvl1pPr>
          </a:lstStyle>
          <a:p>
            <a:r>
              <a:rPr lang="pt-BR" dirty="0"/>
              <a:t>TGSC - Terminal de Granéis de Santa Catarina S/A – TUP</a:t>
            </a:r>
          </a:p>
          <a:p>
            <a:r>
              <a:rPr lang="pt-BR" dirty="0">
                <a:solidFill>
                  <a:schemeClr val="tx2">
                    <a:lumMod val="50000"/>
                    <a:lumOff val="50000"/>
                  </a:schemeClr>
                </a:solidFill>
              </a:rPr>
              <a:t>R$ 884,2 milhões</a:t>
            </a:r>
            <a:endParaRPr lang="pt-BR" dirty="0">
              <a:solidFill>
                <a:schemeClr val="tx2">
                  <a:lumMod val="50000"/>
                  <a:lumOff val="50000"/>
                </a:schemeClr>
              </a:solidFill>
              <a:latin typeface="Times New Roman" panose="02020603050405020304" pitchFamily="18" charset="0"/>
            </a:endParaRP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2307C9C8-D7D1-331C-C862-FEBAE3969BBE}"/>
              </a:ext>
            </a:extLst>
          </p:cNvPr>
          <p:cNvSpPr txBox="1"/>
          <p:nvPr/>
        </p:nvSpPr>
        <p:spPr>
          <a:xfrm>
            <a:off x="6305417" y="4172470"/>
            <a:ext cx="576253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>
              <a:defRPr b="1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defRPr>
            </a:lvl1pPr>
          </a:lstStyle>
          <a:p>
            <a:r>
              <a:rPr lang="pt-BR" dirty="0"/>
              <a:t>Fertilizantes Santa Catarina LTDA. Arrendamento Porto de Imbituba</a:t>
            </a:r>
          </a:p>
          <a:p>
            <a:r>
              <a:rPr lang="pt-BR" dirty="0">
                <a:solidFill>
                  <a:schemeClr val="tx2">
                    <a:lumMod val="50000"/>
                    <a:lumOff val="50000"/>
                  </a:schemeClr>
                </a:solidFill>
              </a:rPr>
              <a:t>R$ 30,1 milhões</a:t>
            </a:r>
            <a:endParaRPr lang="pt-BR" dirty="0">
              <a:solidFill>
                <a:schemeClr val="tx2">
                  <a:lumMod val="50000"/>
                  <a:lumOff val="50000"/>
                </a:schemeClr>
              </a:solidFill>
              <a:latin typeface="Times New Roman" panose="02020603050405020304" pitchFamily="18" charset="0"/>
            </a:endParaRP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D6062DE6-6D68-84BB-6691-FFC7A552A77D}"/>
              </a:ext>
            </a:extLst>
          </p:cNvPr>
          <p:cNvSpPr txBox="1"/>
          <p:nvPr/>
        </p:nvSpPr>
        <p:spPr>
          <a:xfrm>
            <a:off x="5856660" y="972605"/>
            <a:ext cx="496094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 algn="just" fontAlgn="base">
              <a:buNone/>
              <a:defRPr b="1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defRPr>
            </a:lvl1pPr>
          </a:lstStyle>
          <a:p>
            <a:r>
              <a:rPr lang="pt-BR" dirty="0"/>
              <a:t>TGB - Terminal Graneleiro da </a:t>
            </a:r>
            <a:r>
              <a:rPr lang="pt-BR" dirty="0" err="1"/>
              <a:t>Babitonga</a:t>
            </a:r>
            <a:r>
              <a:rPr lang="pt-BR" dirty="0"/>
              <a:t> – TUP</a:t>
            </a:r>
          </a:p>
          <a:p>
            <a:r>
              <a:rPr lang="pt-BR" dirty="0">
                <a:solidFill>
                  <a:schemeClr val="tx2">
                    <a:lumMod val="50000"/>
                    <a:lumOff val="50000"/>
                  </a:schemeClr>
                </a:solidFill>
              </a:rPr>
              <a:t>R$ 1,15 bilhão</a:t>
            </a:r>
            <a:endParaRPr lang="pt-BR" dirty="0">
              <a:solidFill>
                <a:schemeClr val="tx2">
                  <a:lumMod val="50000"/>
                  <a:lumOff val="50000"/>
                </a:schemeClr>
              </a:solidFill>
              <a:latin typeface="Times New Roman" panose="02020603050405020304" pitchFamily="18" charset="0"/>
            </a:endParaRP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B69D0480-C80F-6D04-3B7B-6DAB1ED9651A}"/>
              </a:ext>
            </a:extLst>
          </p:cNvPr>
          <p:cNvSpPr txBox="1"/>
          <p:nvPr/>
        </p:nvSpPr>
        <p:spPr>
          <a:xfrm>
            <a:off x="6964294" y="3171606"/>
            <a:ext cx="53087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base">
              <a:buNone/>
            </a:pPr>
            <a:r>
              <a:rPr lang="pt-BR" sz="18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Concessão dos serviços portuários do Porto de Itajaí</a:t>
            </a:r>
            <a:endParaRPr lang="pt-BR" b="1" dirty="0">
              <a:solidFill>
                <a:schemeClr val="accent4">
                  <a:lumMod val="50000"/>
                </a:schemeClr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algn="just" fontAlgn="base">
              <a:buNone/>
            </a:pPr>
            <a:r>
              <a:rPr lang="pt-BR" sz="1800" b="1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R$ 2,83 bilhões</a:t>
            </a:r>
            <a:endParaRPr lang="pt-BR" sz="1800" dirty="0">
              <a:solidFill>
                <a:schemeClr val="tx2">
                  <a:lumMod val="50000"/>
                  <a:lumOff val="50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8FFD7C90-2203-5CDE-7569-664D8D584F03}"/>
              </a:ext>
            </a:extLst>
          </p:cNvPr>
          <p:cNvSpPr txBox="1"/>
          <p:nvPr/>
        </p:nvSpPr>
        <p:spPr>
          <a:xfrm>
            <a:off x="921722" y="932890"/>
            <a:ext cx="3627120" cy="19697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pt-BR" sz="4800" b="1" dirty="0">
                <a:solidFill>
                  <a:srgbClr val="173FE5"/>
                </a:solidFill>
                <a:latin typeface="Arial Black" panose="020B0A04020102020204" pitchFamily="34" charset="0"/>
                <a:cs typeface="Aharoni" panose="020F0502020204030204" pitchFamily="2" charset="-79"/>
              </a:rPr>
              <a:t>R$</a:t>
            </a:r>
          </a:p>
          <a:p>
            <a:r>
              <a:rPr lang="pt-BR" sz="8000" b="1" dirty="0">
                <a:solidFill>
                  <a:srgbClr val="173FE5"/>
                </a:solidFill>
                <a:latin typeface="Arial Black" panose="020B0A04020102020204" pitchFamily="34" charset="0"/>
                <a:cs typeface="Aharoni" panose="020F0502020204030204" pitchFamily="2" charset="-79"/>
              </a:rPr>
              <a:t>5,3</a:t>
            </a:r>
            <a:r>
              <a:rPr lang="pt-BR" sz="4800" b="1" dirty="0">
                <a:solidFill>
                  <a:srgbClr val="173FE5"/>
                </a:solidFill>
                <a:latin typeface="Arial Black" panose="020B0A04020102020204" pitchFamily="34" charset="0"/>
                <a:cs typeface="Aharoni" panose="020F0502020204030204" pitchFamily="2" charset="-79"/>
              </a:rPr>
              <a:t> Bi</a:t>
            </a:r>
            <a:endParaRPr lang="pt-BR" sz="6000" b="1" dirty="0">
              <a:solidFill>
                <a:srgbClr val="173FE5"/>
              </a:solidFill>
            </a:endParaRPr>
          </a:p>
        </p:txBody>
      </p:sp>
      <p:cxnSp>
        <p:nvCxnSpPr>
          <p:cNvPr id="23" name="Conector: Angulado 22">
            <a:extLst>
              <a:ext uri="{FF2B5EF4-FFF2-40B4-BE49-F238E27FC236}">
                <a16:creationId xmlns:a16="http://schemas.microsoft.com/office/drawing/2014/main" id="{F9883803-2D21-8182-6BC1-6A3359D89C59}"/>
              </a:ext>
            </a:extLst>
          </p:cNvPr>
          <p:cNvCxnSpPr>
            <a:cxnSpLocks/>
            <a:stCxn id="8" idx="4"/>
            <a:endCxn id="9" idx="1"/>
          </p:cNvCxnSpPr>
          <p:nvPr/>
        </p:nvCxnSpPr>
        <p:spPr>
          <a:xfrm rot="5400000">
            <a:off x="5343490" y="5075556"/>
            <a:ext cx="1102538" cy="16349"/>
          </a:xfrm>
          <a:prstGeom prst="bentConnector4">
            <a:avLst>
              <a:gd name="adj1" fmla="val 35344"/>
              <a:gd name="adj2" fmla="val 1498251"/>
            </a:avLst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ector: Angulado 29">
            <a:extLst>
              <a:ext uri="{FF2B5EF4-FFF2-40B4-BE49-F238E27FC236}">
                <a16:creationId xmlns:a16="http://schemas.microsoft.com/office/drawing/2014/main" id="{DFCA2007-0C1D-E8AD-B151-8EE6BC582729}"/>
              </a:ext>
            </a:extLst>
          </p:cNvPr>
          <p:cNvCxnSpPr>
            <a:cxnSpLocks/>
            <a:stCxn id="8" idx="6"/>
            <a:endCxn id="15" idx="1"/>
          </p:cNvCxnSpPr>
          <p:nvPr/>
        </p:nvCxnSpPr>
        <p:spPr>
          <a:xfrm>
            <a:off x="5979685" y="4455709"/>
            <a:ext cx="325732" cy="178426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ector: Angulado 32">
            <a:extLst>
              <a:ext uri="{FF2B5EF4-FFF2-40B4-BE49-F238E27FC236}">
                <a16:creationId xmlns:a16="http://schemas.microsoft.com/office/drawing/2014/main" id="{7A2957DE-9D86-7CD9-4BC8-1E58791D7D69}"/>
              </a:ext>
            </a:extLst>
          </p:cNvPr>
          <p:cNvCxnSpPr>
            <a:cxnSpLocks/>
            <a:stCxn id="12" idx="0"/>
            <a:endCxn id="19" idx="1"/>
          </p:cNvCxnSpPr>
          <p:nvPr/>
        </p:nvCxnSpPr>
        <p:spPr>
          <a:xfrm rot="16200000" flipV="1">
            <a:off x="5252604" y="1899827"/>
            <a:ext cx="1345826" cy="137713"/>
          </a:xfrm>
          <a:prstGeom prst="bentConnector4">
            <a:avLst>
              <a:gd name="adj1" fmla="val 37994"/>
              <a:gd name="adj2" fmla="val 265997"/>
            </a:avLst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ector: Angulado 36">
            <a:extLst>
              <a:ext uri="{FF2B5EF4-FFF2-40B4-BE49-F238E27FC236}">
                <a16:creationId xmlns:a16="http://schemas.microsoft.com/office/drawing/2014/main" id="{8DFA2A9B-A6C2-DD4C-C88D-FE97528E03C3}"/>
              </a:ext>
            </a:extLst>
          </p:cNvPr>
          <p:cNvCxnSpPr>
            <a:cxnSpLocks/>
            <a:endCxn id="7" idx="1"/>
          </p:cNvCxnSpPr>
          <p:nvPr/>
        </p:nvCxnSpPr>
        <p:spPr>
          <a:xfrm rot="5400000" flipH="1" flipV="1">
            <a:off x="5718869" y="2311226"/>
            <a:ext cx="710414" cy="134516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ector: Angulado 40">
            <a:extLst>
              <a:ext uri="{FF2B5EF4-FFF2-40B4-BE49-F238E27FC236}">
                <a16:creationId xmlns:a16="http://schemas.microsoft.com/office/drawing/2014/main" id="{4C683472-5B5F-A4BF-6854-35846CC062E6}"/>
              </a:ext>
            </a:extLst>
          </p:cNvPr>
          <p:cNvCxnSpPr>
            <a:cxnSpLocks/>
            <a:endCxn id="13" idx="1"/>
          </p:cNvCxnSpPr>
          <p:nvPr/>
        </p:nvCxnSpPr>
        <p:spPr>
          <a:xfrm>
            <a:off x="6006818" y="2726557"/>
            <a:ext cx="607342" cy="3284"/>
          </a:xfrm>
          <a:prstGeom prst="bentConnector3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ector: Angulado 44">
            <a:extLst>
              <a:ext uri="{FF2B5EF4-FFF2-40B4-BE49-F238E27FC236}">
                <a16:creationId xmlns:a16="http://schemas.microsoft.com/office/drawing/2014/main" id="{B29D9EB0-AA97-0CF7-44F2-70D87AF0EC6D}"/>
              </a:ext>
            </a:extLst>
          </p:cNvPr>
          <p:cNvCxnSpPr>
            <a:cxnSpLocks/>
            <a:endCxn id="20" idx="1"/>
          </p:cNvCxnSpPr>
          <p:nvPr/>
        </p:nvCxnSpPr>
        <p:spPr>
          <a:xfrm>
            <a:off x="5851776" y="3171606"/>
            <a:ext cx="1112518" cy="323166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ipse 7">
            <a:extLst>
              <a:ext uri="{FF2B5EF4-FFF2-40B4-BE49-F238E27FC236}">
                <a16:creationId xmlns:a16="http://schemas.microsoft.com/office/drawing/2014/main" id="{1636C286-5C6F-B039-E5B9-1D1F8A4A3236}"/>
              </a:ext>
            </a:extLst>
          </p:cNvPr>
          <p:cNvSpPr/>
          <p:nvPr/>
        </p:nvSpPr>
        <p:spPr>
          <a:xfrm>
            <a:off x="5826181" y="4378957"/>
            <a:ext cx="153504" cy="15350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A8F30CB1-4DCC-2841-443D-54643F60B0BF}"/>
              </a:ext>
            </a:extLst>
          </p:cNvPr>
          <p:cNvSpPr/>
          <p:nvPr/>
        </p:nvSpPr>
        <p:spPr>
          <a:xfrm>
            <a:off x="5826181" y="3088637"/>
            <a:ext cx="153504" cy="15350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0CE74E2F-3521-A500-0386-AE1F06B678CD}"/>
              </a:ext>
            </a:extLst>
          </p:cNvPr>
          <p:cNvSpPr/>
          <p:nvPr/>
        </p:nvSpPr>
        <p:spPr>
          <a:xfrm>
            <a:off x="5917621" y="2641597"/>
            <a:ext cx="153504" cy="15350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4" name="Imagem 23">
            <a:extLst>
              <a:ext uri="{FF2B5EF4-FFF2-40B4-BE49-F238E27FC236}">
                <a16:creationId xmlns:a16="http://schemas.microsoft.com/office/drawing/2014/main" id="{3B88F21E-053B-908A-ACD6-7BBBC6EA27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1722" y="5661435"/>
            <a:ext cx="2893671" cy="684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5966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5D02783-2BAE-DD44-1DE7-7F713CD36D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EFF6647D-2491-2031-3BFC-9207E753DED8}"/>
              </a:ext>
            </a:extLst>
          </p:cNvPr>
          <p:cNvSpPr txBox="1"/>
          <p:nvPr/>
        </p:nvSpPr>
        <p:spPr>
          <a:xfrm>
            <a:off x="842693" y="296005"/>
            <a:ext cx="109835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latin typeface="Calibri" panose="020F0502020204030204" pitchFamily="34" charset="0"/>
                <a:cs typeface="Calibri" panose="020F0502020204030204" pitchFamily="34" charset="0"/>
              </a:rPr>
              <a:t>Investimentos em Santa Catarina - Dividendos</a:t>
            </a:r>
          </a:p>
        </p:txBody>
      </p:sp>
      <p:sp>
        <p:nvSpPr>
          <p:cNvPr id="4" name="Google Shape;713;p23">
            <a:extLst>
              <a:ext uri="{FF2B5EF4-FFF2-40B4-BE49-F238E27FC236}">
                <a16:creationId xmlns:a16="http://schemas.microsoft.com/office/drawing/2014/main" id="{515F368C-CDA9-AA01-A888-D342D0A8EAA5}"/>
              </a:ext>
            </a:extLst>
          </p:cNvPr>
          <p:cNvSpPr/>
          <p:nvPr/>
        </p:nvSpPr>
        <p:spPr>
          <a:xfrm>
            <a:off x="877418" y="2486958"/>
            <a:ext cx="5308756" cy="2920271"/>
          </a:xfrm>
          <a:custGeom>
            <a:avLst/>
            <a:gdLst/>
            <a:ahLst/>
            <a:cxnLst/>
            <a:rect l="l" t="t" r="r" b="b"/>
            <a:pathLst>
              <a:path w="781357" h="498748" extrusionOk="0">
                <a:moveTo>
                  <a:pt x="964" y="178217"/>
                </a:moveTo>
                <a:lnTo>
                  <a:pt x="964" y="177223"/>
                </a:lnTo>
                <a:lnTo>
                  <a:pt x="0" y="176259"/>
                </a:lnTo>
                <a:lnTo>
                  <a:pt x="964" y="175295"/>
                </a:lnTo>
                <a:lnTo>
                  <a:pt x="5812" y="174332"/>
                </a:lnTo>
                <a:lnTo>
                  <a:pt x="5812" y="173368"/>
                </a:lnTo>
                <a:lnTo>
                  <a:pt x="2891" y="174332"/>
                </a:lnTo>
                <a:lnTo>
                  <a:pt x="1927" y="172404"/>
                </a:lnTo>
                <a:lnTo>
                  <a:pt x="2891" y="172404"/>
                </a:lnTo>
                <a:lnTo>
                  <a:pt x="4848" y="171440"/>
                </a:lnTo>
                <a:lnTo>
                  <a:pt x="4848" y="170446"/>
                </a:lnTo>
                <a:lnTo>
                  <a:pt x="4848" y="169482"/>
                </a:lnTo>
                <a:lnTo>
                  <a:pt x="2891" y="168518"/>
                </a:lnTo>
                <a:lnTo>
                  <a:pt x="2891" y="167555"/>
                </a:lnTo>
                <a:lnTo>
                  <a:pt x="3885" y="167555"/>
                </a:lnTo>
                <a:lnTo>
                  <a:pt x="4848" y="169482"/>
                </a:lnTo>
                <a:lnTo>
                  <a:pt x="5812" y="169482"/>
                </a:lnTo>
                <a:lnTo>
                  <a:pt x="8702" y="168518"/>
                </a:lnTo>
                <a:lnTo>
                  <a:pt x="4848" y="165627"/>
                </a:lnTo>
                <a:lnTo>
                  <a:pt x="4848" y="164633"/>
                </a:lnTo>
                <a:lnTo>
                  <a:pt x="5812" y="162705"/>
                </a:lnTo>
                <a:lnTo>
                  <a:pt x="7739" y="164633"/>
                </a:lnTo>
                <a:lnTo>
                  <a:pt x="9696" y="164633"/>
                </a:lnTo>
                <a:lnTo>
                  <a:pt x="8702" y="163669"/>
                </a:lnTo>
                <a:lnTo>
                  <a:pt x="7739" y="163669"/>
                </a:lnTo>
                <a:lnTo>
                  <a:pt x="5812" y="161742"/>
                </a:lnTo>
                <a:lnTo>
                  <a:pt x="4848" y="159814"/>
                </a:lnTo>
                <a:lnTo>
                  <a:pt x="6775" y="159814"/>
                </a:lnTo>
                <a:lnTo>
                  <a:pt x="8702" y="161742"/>
                </a:lnTo>
                <a:lnTo>
                  <a:pt x="9696" y="163669"/>
                </a:lnTo>
                <a:lnTo>
                  <a:pt x="11623" y="162705"/>
                </a:lnTo>
                <a:lnTo>
                  <a:pt x="10660" y="161742"/>
                </a:lnTo>
                <a:lnTo>
                  <a:pt x="8702" y="160778"/>
                </a:lnTo>
                <a:lnTo>
                  <a:pt x="7739" y="156892"/>
                </a:lnTo>
                <a:lnTo>
                  <a:pt x="8702" y="157856"/>
                </a:lnTo>
                <a:lnTo>
                  <a:pt x="10660" y="159814"/>
                </a:lnTo>
                <a:lnTo>
                  <a:pt x="11623" y="158820"/>
                </a:lnTo>
                <a:lnTo>
                  <a:pt x="12587" y="157856"/>
                </a:lnTo>
                <a:lnTo>
                  <a:pt x="12587" y="156892"/>
                </a:lnTo>
                <a:lnTo>
                  <a:pt x="11623" y="155929"/>
                </a:lnTo>
                <a:lnTo>
                  <a:pt x="10660" y="154001"/>
                </a:lnTo>
                <a:lnTo>
                  <a:pt x="12587" y="154001"/>
                </a:lnTo>
                <a:lnTo>
                  <a:pt x="13551" y="155929"/>
                </a:lnTo>
                <a:lnTo>
                  <a:pt x="15508" y="154001"/>
                </a:lnTo>
                <a:lnTo>
                  <a:pt x="13551" y="152043"/>
                </a:lnTo>
                <a:lnTo>
                  <a:pt x="16472" y="152043"/>
                </a:lnTo>
                <a:lnTo>
                  <a:pt x="17435" y="152043"/>
                </a:lnTo>
                <a:lnTo>
                  <a:pt x="17435" y="151079"/>
                </a:lnTo>
                <a:lnTo>
                  <a:pt x="14514" y="149152"/>
                </a:lnTo>
                <a:lnTo>
                  <a:pt x="15508" y="149152"/>
                </a:lnTo>
                <a:lnTo>
                  <a:pt x="15508" y="147224"/>
                </a:lnTo>
                <a:lnTo>
                  <a:pt x="17435" y="148188"/>
                </a:lnTo>
                <a:lnTo>
                  <a:pt x="19362" y="147224"/>
                </a:lnTo>
                <a:lnTo>
                  <a:pt x="19362" y="146260"/>
                </a:lnTo>
                <a:lnTo>
                  <a:pt x="18399" y="144302"/>
                </a:lnTo>
                <a:lnTo>
                  <a:pt x="18399" y="143339"/>
                </a:lnTo>
                <a:lnTo>
                  <a:pt x="22283" y="145266"/>
                </a:lnTo>
                <a:lnTo>
                  <a:pt x="23247" y="145266"/>
                </a:lnTo>
                <a:lnTo>
                  <a:pt x="24210" y="145266"/>
                </a:lnTo>
                <a:lnTo>
                  <a:pt x="22283" y="144302"/>
                </a:lnTo>
                <a:lnTo>
                  <a:pt x="20326" y="142375"/>
                </a:lnTo>
                <a:lnTo>
                  <a:pt x="22283" y="141411"/>
                </a:lnTo>
                <a:lnTo>
                  <a:pt x="23247" y="140447"/>
                </a:lnTo>
                <a:lnTo>
                  <a:pt x="22283" y="139453"/>
                </a:lnTo>
                <a:lnTo>
                  <a:pt x="23247" y="137526"/>
                </a:lnTo>
                <a:lnTo>
                  <a:pt x="20326" y="136562"/>
                </a:lnTo>
                <a:lnTo>
                  <a:pt x="21289" y="135598"/>
                </a:lnTo>
                <a:lnTo>
                  <a:pt x="22283" y="133670"/>
                </a:lnTo>
                <a:lnTo>
                  <a:pt x="20326" y="133670"/>
                </a:lnTo>
                <a:lnTo>
                  <a:pt x="20326" y="132676"/>
                </a:lnTo>
                <a:lnTo>
                  <a:pt x="25174" y="133670"/>
                </a:lnTo>
                <a:lnTo>
                  <a:pt x="25174" y="132676"/>
                </a:lnTo>
                <a:lnTo>
                  <a:pt x="24210" y="131712"/>
                </a:lnTo>
                <a:lnTo>
                  <a:pt x="23247" y="130749"/>
                </a:lnTo>
                <a:lnTo>
                  <a:pt x="20326" y="130749"/>
                </a:lnTo>
                <a:lnTo>
                  <a:pt x="20326" y="129785"/>
                </a:lnTo>
                <a:lnTo>
                  <a:pt x="21289" y="129785"/>
                </a:lnTo>
                <a:lnTo>
                  <a:pt x="20326" y="128821"/>
                </a:lnTo>
                <a:lnTo>
                  <a:pt x="19362" y="126863"/>
                </a:lnTo>
                <a:lnTo>
                  <a:pt x="18399" y="125899"/>
                </a:lnTo>
                <a:lnTo>
                  <a:pt x="18399" y="124936"/>
                </a:lnTo>
                <a:lnTo>
                  <a:pt x="19362" y="125899"/>
                </a:lnTo>
                <a:lnTo>
                  <a:pt x="20326" y="125899"/>
                </a:lnTo>
                <a:lnTo>
                  <a:pt x="19362" y="123972"/>
                </a:lnTo>
                <a:lnTo>
                  <a:pt x="18399" y="123972"/>
                </a:lnTo>
                <a:lnTo>
                  <a:pt x="17435" y="122044"/>
                </a:lnTo>
                <a:lnTo>
                  <a:pt x="17435" y="121080"/>
                </a:lnTo>
                <a:lnTo>
                  <a:pt x="19362" y="120086"/>
                </a:lnTo>
                <a:lnTo>
                  <a:pt x="19362" y="119123"/>
                </a:lnTo>
                <a:lnTo>
                  <a:pt x="17435" y="119123"/>
                </a:lnTo>
                <a:lnTo>
                  <a:pt x="17435" y="120086"/>
                </a:lnTo>
                <a:lnTo>
                  <a:pt x="15508" y="120086"/>
                </a:lnTo>
                <a:lnTo>
                  <a:pt x="13551" y="118159"/>
                </a:lnTo>
                <a:lnTo>
                  <a:pt x="15508" y="119123"/>
                </a:lnTo>
                <a:lnTo>
                  <a:pt x="16472" y="118159"/>
                </a:lnTo>
                <a:lnTo>
                  <a:pt x="17435" y="118159"/>
                </a:lnTo>
                <a:lnTo>
                  <a:pt x="17435" y="116231"/>
                </a:lnTo>
                <a:lnTo>
                  <a:pt x="16472" y="115267"/>
                </a:lnTo>
                <a:lnTo>
                  <a:pt x="15508" y="113309"/>
                </a:lnTo>
                <a:lnTo>
                  <a:pt x="14514" y="115267"/>
                </a:lnTo>
                <a:lnTo>
                  <a:pt x="12587" y="115267"/>
                </a:lnTo>
                <a:lnTo>
                  <a:pt x="13551" y="113309"/>
                </a:lnTo>
                <a:lnTo>
                  <a:pt x="11623" y="112346"/>
                </a:lnTo>
                <a:lnTo>
                  <a:pt x="11623" y="110418"/>
                </a:lnTo>
                <a:lnTo>
                  <a:pt x="12587" y="112346"/>
                </a:lnTo>
                <a:lnTo>
                  <a:pt x="14514" y="111382"/>
                </a:lnTo>
                <a:lnTo>
                  <a:pt x="15508" y="109454"/>
                </a:lnTo>
                <a:lnTo>
                  <a:pt x="13551" y="107496"/>
                </a:lnTo>
                <a:lnTo>
                  <a:pt x="13551" y="106533"/>
                </a:lnTo>
                <a:lnTo>
                  <a:pt x="14514" y="106533"/>
                </a:lnTo>
                <a:lnTo>
                  <a:pt x="15508" y="108490"/>
                </a:lnTo>
                <a:lnTo>
                  <a:pt x="17435" y="106533"/>
                </a:lnTo>
                <a:lnTo>
                  <a:pt x="15508" y="105569"/>
                </a:lnTo>
                <a:lnTo>
                  <a:pt x="15508" y="104605"/>
                </a:lnTo>
                <a:lnTo>
                  <a:pt x="17435" y="104605"/>
                </a:lnTo>
                <a:lnTo>
                  <a:pt x="16472" y="102677"/>
                </a:lnTo>
                <a:lnTo>
                  <a:pt x="16472" y="101683"/>
                </a:lnTo>
                <a:lnTo>
                  <a:pt x="16472" y="102677"/>
                </a:lnTo>
                <a:lnTo>
                  <a:pt x="14514" y="102677"/>
                </a:lnTo>
                <a:lnTo>
                  <a:pt x="14514" y="101683"/>
                </a:lnTo>
                <a:lnTo>
                  <a:pt x="13551" y="101683"/>
                </a:lnTo>
                <a:lnTo>
                  <a:pt x="11623" y="100720"/>
                </a:lnTo>
                <a:lnTo>
                  <a:pt x="12587" y="99756"/>
                </a:lnTo>
                <a:lnTo>
                  <a:pt x="13551" y="100720"/>
                </a:lnTo>
                <a:lnTo>
                  <a:pt x="13551" y="98792"/>
                </a:lnTo>
                <a:lnTo>
                  <a:pt x="14514" y="98792"/>
                </a:lnTo>
                <a:lnTo>
                  <a:pt x="15508" y="96864"/>
                </a:lnTo>
                <a:lnTo>
                  <a:pt x="14514" y="95900"/>
                </a:lnTo>
                <a:lnTo>
                  <a:pt x="15508" y="95900"/>
                </a:lnTo>
                <a:lnTo>
                  <a:pt x="15508" y="94906"/>
                </a:lnTo>
                <a:lnTo>
                  <a:pt x="15508" y="93943"/>
                </a:lnTo>
                <a:lnTo>
                  <a:pt x="15508" y="92979"/>
                </a:lnTo>
                <a:lnTo>
                  <a:pt x="16472" y="92979"/>
                </a:lnTo>
                <a:lnTo>
                  <a:pt x="16472" y="89093"/>
                </a:lnTo>
                <a:lnTo>
                  <a:pt x="18399" y="89093"/>
                </a:lnTo>
                <a:lnTo>
                  <a:pt x="18399" y="88130"/>
                </a:lnTo>
                <a:lnTo>
                  <a:pt x="17435" y="88130"/>
                </a:lnTo>
                <a:lnTo>
                  <a:pt x="15508" y="89093"/>
                </a:lnTo>
                <a:lnTo>
                  <a:pt x="14514" y="89093"/>
                </a:lnTo>
                <a:lnTo>
                  <a:pt x="16472" y="88130"/>
                </a:lnTo>
                <a:lnTo>
                  <a:pt x="15508" y="87166"/>
                </a:lnTo>
                <a:lnTo>
                  <a:pt x="13551" y="86202"/>
                </a:lnTo>
                <a:lnTo>
                  <a:pt x="15508" y="85238"/>
                </a:lnTo>
                <a:lnTo>
                  <a:pt x="16472" y="86202"/>
                </a:lnTo>
                <a:lnTo>
                  <a:pt x="16472" y="85238"/>
                </a:lnTo>
                <a:lnTo>
                  <a:pt x="17435" y="83310"/>
                </a:lnTo>
                <a:lnTo>
                  <a:pt x="15508" y="83310"/>
                </a:lnTo>
                <a:lnTo>
                  <a:pt x="15508" y="80389"/>
                </a:lnTo>
                <a:lnTo>
                  <a:pt x="16472" y="80389"/>
                </a:lnTo>
                <a:lnTo>
                  <a:pt x="16472" y="81353"/>
                </a:lnTo>
                <a:lnTo>
                  <a:pt x="17435" y="80389"/>
                </a:lnTo>
                <a:lnTo>
                  <a:pt x="19362" y="81353"/>
                </a:lnTo>
                <a:lnTo>
                  <a:pt x="18399" y="79425"/>
                </a:lnTo>
                <a:lnTo>
                  <a:pt x="19362" y="78461"/>
                </a:lnTo>
                <a:lnTo>
                  <a:pt x="20326" y="78461"/>
                </a:lnTo>
                <a:lnTo>
                  <a:pt x="19362" y="76503"/>
                </a:lnTo>
                <a:lnTo>
                  <a:pt x="20326" y="76503"/>
                </a:lnTo>
                <a:lnTo>
                  <a:pt x="19362" y="75540"/>
                </a:lnTo>
                <a:lnTo>
                  <a:pt x="18399" y="77497"/>
                </a:lnTo>
                <a:lnTo>
                  <a:pt x="18399" y="75540"/>
                </a:lnTo>
                <a:lnTo>
                  <a:pt x="17435" y="75540"/>
                </a:lnTo>
                <a:lnTo>
                  <a:pt x="19362" y="74576"/>
                </a:lnTo>
                <a:lnTo>
                  <a:pt x="20326" y="75540"/>
                </a:lnTo>
                <a:lnTo>
                  <a:pt x="20326" y="73612"/>
                </a:lnTo>
                <a:lnTo>
                  <a:pt x="19362" y="72648"/>
                </a:lnTo>
                <a:lnTo>
                  <a:pt x="19362" y="71684"/>
                </a:lnTo>
                <a:lnTo>
                  <a:pt x="20326" y="70721"/>
                </a:lnTo>
                <a:lnTo>
                  <a:pt x="20326" y="71684"/>
                </a:lnTo>
                <a:lnTo>
                  <a:pt x="21289" y="71684"/>
                </a:lnTo>
                <a:lnTo>
                  <a:pt x="21289" y="69727"/>
                </a:lnTo>
                <a:lnTo>
                  <a:pt x="20326" y="69727"/>
                </a:lnTo>
                <a:lnTo>
                  <a:pt x="20326" y="67799"/>
                </a:lnTo>
                <a:lnTo>
                  <a:pt x="19362" y="67799"/>
                </a:lnTo>
                <a:lnTo>
                  <a:pt x="18399" y="66835"/>
                </a:lnTo>
                <a:lnTo>
                  <a:pt x="19362" y="66835"/>
                </a:lnTo>
                <a:lnTo>
                  <a:pt x="20326" y="65871"/>
                </a:lnTo>
                <a:lnTo>
                  <a:pt x="18399" y="64907"/>
                </a:lnTo>
                <a:lnTo>
                  <a:pt x="18399" y="62950"/>
                </a:lnTo>
                <a:lnTo>
                  <a:pt x="19362" y="62950"/>
                </a:lnTo>
                <a:lnTo>
                  <a:pt x="20326" y="61986"/>
                </a:lnTo>
                <a:lnTo>
                  <a:pt x="19362" y="61022"/>
                </a:lnTo>
                <a:lnTo>
                  <a:pt x="19362" y="60058"/>
                </a:lnTo>
                <a:lnTo>
                  <a:pt x="21289" y="59094"/>
                </a:lnTo>
                <a:lnTo>
                  <a:pt x="20326" y="58131"/>
                </a:lnTo>
                <a:lnTo>
                  <a:pt x="21289" y="58131"/>
                </a:lnTo>
                <a:lnTo>
                  <a:pt x="21289" y="56173"/>
                </a:lnTo>
                <a:lnTo>
                  <a:pt x="23247" y="55209"/>
                </a:lnTo>
                <a:lnTo>
                  <a:pt x="24210" y="55209"/>
                </a:lnTo>
                <a:lnTo>
                  <a:pt x="23247" y="54245"/>
                </a:lnTo>
                <a:lnTo>
                  <a:pt x="24210" y="54245"/>
                </a:lnTo>
                <a:lnTo>
                  <a:pt x="24210" y="53281"/>
                </a:lnTo>
                <a:lnTo>
                  <a:pt x="26138" y="50360"/>
                </a:lnTo>
                <a:lnTo>
                  <a:pt x="27101" y="48432"/>
                </a:lnTo>
                <a:lnTo>
                  <a:pt x="28065" y="46504"/>
                </a:lnTo>
                <a:lnTo>
                  <a:pt x="28065" y="44547"/>
                </a:lnTo>
                <a:lnTo>
                  <a:pt x="28065" y="43583"/>
                </a:lnTo>
                <a:lnTo>
                  <a:pt x="30022" y="44547"/>
                </a:lnTo>
                <a:lnTo>
                  <a:pt x="30986" y="44547"/>
                </a:lnTo>
                <a:lnTo>
                  <a:pt x="32913" y="44547"/>
                </a:lnTo>
                <a:lnTo>
                  <a:pt x="35834" y="43583"/>
                </a:lnTo>
                <a:lnTo>
                  <a:pt x="36797" y="46504"/>
                </a:lnTo>
                <a:lnTo>
                  <a:pt x="37761" y="46504"/>
                </a:lnTo>
                <a:lnTo>
                  <a:pt x="40682" y="48432"/>
                </a:lnTo>
                <a:lnTo>
                  <a:pt x="40682" y="49396"/>
                </a:lnTo>
                <a:lnTo>
                  <a:pt x="44536" y="49396"/>
                </a:lnTo>
                <a:lnTo>
                  <a:pt x="48421" y="50360"/>
                </a:lnTo>
                <a:lnTo>
                  <a:pt x="51312" y="49396"/>
                </a:lnTo>
                <a:lnTo>
                  <a:pt x="52275" y="49396"/>
                </a:lnTo>
                <a:lnTo>
                  <a:pt x="53239" y="49396"/>
                </a:lnTo>
                <a:lnTo>
                  <a:pt x="56160" y="47468"/>
                </a:lnTo>
                <a:lnTo>
                  <a:pt x="58087" y="47468"/>
                </a:lnTo>
                <a:lnTo>
                  <a:pt x="59050" y="46504"/>
                </a:lnTo>
                <a:lnTo>
                  <a:pt x="64862" y="42619"/>
                </a:lnTo>
                <a:lnTo>
                  <a:pt x="65826" y="41655"/>
                </a:lnTo>
                <a:lnTo>
                  <a:pt x="67783" y="43583"/>
                </a:lnTo>
                <a:lnTo>
                  <a:pt x="68747" y="42619"/>
                </a:lnTo>
                <a:lnTo>
                  <a:pt x="69710" y="43583"/>
                </a:lnTo>
                <a:lnTo>
                  <a:pt x="69710" y="42619"/>
                </a:lnTo>
                <a:lnTo>
                  <a:pt x="70674" y="42619"/>
                </a:lnTo>
                <a:lnTo>
                  <a:pt x="71637" y="42619"/>
                </a:lnTo>
                <a:lnTo>
                  <a:pt x="71637" y="43583"/>
                </a:lnTo>
                <a:lnTo>
                  <a:pt x="73595" y="43583"/>
                </a:lnTo>
                <a:lnTo>
                  <a:pt x="74558" y="44547"/>
                </a:lnTo>
                <a:lnTo>
                  <a:pt x="75522" y="44547"/>
                </a:lnTo>
                <a:lnTo>
                  <a:pt x="79406" y="42619"/>
                </a:lnTo>
                <a:lnTo>
                  <a:pt x="79406" y="44547"/>
                </a:lnTo>
                <a:lnTo>
                  <a:pt x="80370" y="44547"/>
                </a:lnTo>
                <a:lnTo>
                  <a:pt x="82297" y="47468"/>
                </a:lnTo>
                <a:lnTo>
                  <a:pt x="82297" y="48432"/>
                </a:lnTo>
                <a:lnTo>
                  <a:pt x="83261" y="49396"/>
                </a:lnTo>
                <a:lnTo>
                  <a:pt x="83261" y="50360"/>
                </a:lnTo>
                <a:lnTo>
                  <a:pt x="84224" y="50360"/>
                </a:lnTo>
                <a:lnTo>
                  <a:pt x="86182" y="52318"/>
                </a:lnTo>
                <a:lnTo>
                  <a:pt x="90036" y="54245"/>
                </a:lnTo>
                <a:lnTo>
                  <a:pt x="90036" y="55209"/>
                </a:lnTo>
                <a:lnTo>
                  <a:pt x="91000" y="55209"/>
                </a:lnTo>
                <a:lnTo>
                  <a:pt x="92957" y="57137"/>
                </a:lnTo>
                <a:lnTo>
                  <a:pt x="94884" y="57137"/>
                </a:lnTo>
                <a:lnTo>
                  <a:pt x="95848" y="58131"/>
                </a:lnTo>
                <a:lnTo>
                  <a:pt x="96811" y="58131"/>
                </a:lnTo>
                <a:lnTo>
                  <a:pt x="97805" y="57137"/>
                </a:lnTo>
                <a:lnTo>
                  <a:pt x="98769" y="57137"/>
                </a:lnTo>
                <a:lnTo>
                  <a:pt x="99732" y="59094"/>
                </a:lnTo>
                <a:lnTo>
                  <a:pt x="100696" y="60058"/>
                </a:lnTo>
                <a:lnTo>
                  <a:pt x="101660" y="61022"/>
                </a:lnTo>
                <a:lnTo>
                  <a:pt x="103587" y="61986"/>
                </a:lnTo>
                <a:lnTo>
                  <a:pt x="104580" y="61986"/>
                </a:lnTo>
                <a:lnTo>
                  <a:pt x="105544" y="62950"/>
                </a:lnTo>
                <a:lnTo>
                  <a:pt x="106508" y="63914"/>
                </a:lnTo>
                <a:lnTo>
                  <a:pt x="108435" y="63914"/>
                </a:lnTo>
                <a:lnTo>
                  <a:pt x="112319" y="61986"/>
                </a:lnTo>
                <a:lnTo>
                  <a:pt x="115210" y="61022"/>
                </a:lnTo>
                <a:lnTo>
                  <a:pt x="121022" y="57137"/>
                </a:lnTo>
                <a:lnTo>
                  <a:pt x="126834" y="60058"/>
                </a:lnTo>
                <a:lnTo>
                  <a:pt x="128761" y="59094"/>
                </a:lnTo>
                <a:lnTo>
                  <a:pt x="129754" y="59094"/>
                </a:lnTo>
                <a:lnTo>
                  <a:pt x="131682" y="58131"/>
                </a:lnTo>
                <a:lnTo>
                  <a:pt x="132645" y="59094"/>
                </a:lnTo>
                <a:lnTo>
                  <a:pt x="134572" y="59094"/>
                </a:lnTo>
                <a:lnTo>
                  <a:pt x="135566" y="59094"/>
                </a:lnTo>
                <a:lnTo>
                  <a:pt x="136530" y="59094"/>
                </a:lnTo>
                <a:lnTo>
                  <a:pt x="137493" y="59094"/>
                </a:lnTo>
                <a:lnTo>
                  <a:pt x="141348" y="57137"/>
                </a:lnTo>
                <a:lnTo>
                  <a:pt x="142341" y="57137"/>
                </a:lnTo>
                <a:lnTo>
                  <a:pt x="144269" y="57137"/>
                </a:lnTo>
                <a:lnTo>
                  <a:pt x="146196" y="57137"/>
                </a:lnTo>
                <a:lnTo>
                  <a:pt x="147159" y="57137"/>
                </a:lnTo>
                <a:lnTo>
                  <a:pt x="148123" y="58131"/>
                </a:lnTo>
                <a:lnTo>
                  <a:pt x="149117" y="58131"/>
                </a:lnTo>
                <a:lnTo>
                  <a:pt x="151044" y="57137"/>
                </a:lnTo>
                <a:lnTo>
                  <a:pt x="152971" y="58131"/>
                </a:lnTo>
                <a:lnTo>
                  <a:pt x="153935" y="58131"/>
                </a:lnTo>
                <a:lnTo>
                  <a:pt x="154928" y="57137"/>
                </a:lnTo>
                <a:lnTo>
                  <a:pt x="155892" y="57137"/>
                </a:lnTo>
                <a:lnTo>
                  <a:pt x="156856" y="56173"/>
                </a:lnTo>
                <a:lnTo>
                  <a:pt x="158783" y="57137"/>
                </a:lnTo>
                <a:lnTo>
                  <a:pt x="159746" y="59094"/>
                </a:lnTo>
                <a:lnTo>
                  <a:pt x="160740" y="58131"/>
                </a:lnTo>
                <a:lnTo>
                  <a:pt x="161704" y="59094"/>
                </a:lnTo>
                <a:lnTo>
                  <a:pt x="162667" y="59094"/>
                </a:lnTo>
                <a:lnTo>
                  <a:pt x="165558" y="58131"/>
                </a:lnTo>
                <a:lnTo>
                  <a:pt x="168479" y="61022"/>
                </a:lnTo>
                <a:lnTo>
                  <a:pt x="170406" y="61986"/>
                </a:lnTo>
                <a:lnTo>
                  <a:pt x="171370" y="62950"/>
                </a:lnTo>
                <a:lnTo>
                  <a:pt x="171370" y="63914"/>
                </a:lnTo>
                <a:lnTo>
                  <a:pt x="173297" y="64907"/>
                </a:lnTo>
                <a:lnTo>
                  <a:pt x="174291" y="65871"/>
                </a:lnTo>
                <a:lnTo>
                  <a:pt x="174291" y="66835"/>
                </a:lnTo>
                <a:lnTo>
                  <a:pt x="175254" y="66835"/>
                </a:lnTo>
                <a:lnTo>
                  <a:pt x="176218" y="66835"/>
                </a:lnTo>
                <a:lnTo>
                  <a:pt x="177182" y="67799"/>
                </a:lnTo>
                <a:lnTo>
                  <a:pt x="179109" y="65871"/>
                </a:lnTo>
                <a:lnTo>
                  <a:pt x="181066" y="66835"/>
                </a:lnTo>
                <a:lnTo>
                  <a:pt x="182030" y="65871"/>
                </a:lnTo>
                <a:lnTo>
                  <a:pt x="182993" y="66835"/>
                </a:lnTo>
                <a:lnTo>
                  <a:pt x="184920" y="65871"/>
                </a:lnTo>
                <a:lnTo>
                  <a:pt x="187841" y="64907"/>
                </a:lnTo>
                <a:lnTo>
                  <a:pt x="191696" y="67799"/>
                </a:lnTo>
                <a:lnTo>
                  <a:pt x="193653" y="67799"/>
                </a:lnTo>
                <a:lnTo>
                  <a:pt x="195580" y="70721"/>
                </a:lnTo>
                <a:lnTo>
                  <a:pt x="196544" y="70721"/>
                </a:lnTo>
                <a:lnTo>
                  <a:pt x="197507" y="70721"/>
                </a:lnTo>
                <a:lnTo>
                  <a:pt x="198471" y="70721"/>
                </a:lnTo>
                <a:lnTo>
                  <a:pt x="201392" y="70721"/>
                </a:lnTo>
                <a:lnTo>
                  <a:pt x="202356" y="70721"/>
                </a:lnTo>
                <a:lnTo>
                  <a:pt x="204283" y="69727"/>
                </a:lnTo>
                <a:lnTo>
                  <a:pt x="205246" y="68763"/>
                </a:lnTo>
                <a:lnTo>
                  <a:pt x="206240" y="69727"/>
                </a:lnTo>
                <a:lnTo>
                  <a:pt x="207204" y="70721"/>
                </a:lnTo>
                <a:lnTo>
                  <a:pt x="208167" y="70721"/>
                </a:lnTo>
                <a:lnTo>
                  <a:pt x="210094" y="69727"/>
                </a:lnTo>
                <a:lnTo>
                  <a:pt x="212052" y="71684"/>
                </a:lnTo>
                <a:lnTo>
                  <a:pt x="213015" y="69727"/>
                </a:lnTo>
                <a:lnTo>
                  <a:pt x="213979" y="71684"/>
                </a:lnTo>
                <a:lnTo>
                  <a:pt x="215906" y="70721"/>
                </a:lnTo>
                <a:lnTo>
                  <a:pt x="218827" y="70721"/>
                </a:lnTo>
                <a:lnTo>
                  <a:pt x="221718" y="73612"/>
                </a:lnTo>
                <a:lnTo>
                  <a:pt x="221718" y="74576"/>
                </a:lnTo>
                <a:lnTo>
                  <a:pt x="222681" y="74576"/>
                </a:lnTo>
                <a:lnTo>
                  <a:pt x="224639" y="73612"/>
                </a:lnTo>
                <a:lnTo>
                  <a:pt x="225602" y="73612"/>
                </a:lnTo>
                <a:lnTo>
                  <a:pt x="226566" y="73612"/>
                </a:lnTo>
                <a:lnTo>
                  <a:pt x="227530" y="74576"/>
                </a:lnTo>
                <a:lnTo>
                  <a:pt x="230420" y="74576"/>
                </a:lnTo>
                <a:lnTo>
                  <a:pt x="233341" y="73612"/>
                </a:lnTo>
                <a:lnTo>
                  <a:pt x="235268" y="71684"/>
                </a:lnTo>
                <a:lnTo>
                  <a:pt x="239153" y="75540"/>
                </a:lnTo>
                <a:lnTo>
                  <a:pt x="241080" y="75540"/>
                </a:lnTo>
                <a:lnTo>
                  <a:pt x="243037" y="75540"/>
                </a:lnTo>
                <a:lnTo>
                  <a:pt x="244001" y="76503"/>
                </a:lnTo>
                <a:lnTo>
                  <a:pt x="245928" y="76503"/>
                </a:lnTo>
                <a:lnTo>
                  <a:pt x="247855" y="77497"/>
                </a:lnTo>
                <a:lnTo>
                  <a:pt x="247855" y="80389"/>
                </a:lnTo>
                <a:lnTo>
                  <a:pt x="248819" y="81353"/>
                </a:lnTo>
                <a:lnTo>
                  <a:pt x="249813" y="81353"/>
                </a:lnTo>
                <a:lnTo>
                  <a:pt x="250776" y="83310"/>
                </a:lnTo>
                <a:lnTo>
                  <a:pt x="252704" y="83310"/>
                </a:lnTo>
                <a:lnTo>
                  <a:pt x="253667" y="84274"/>
                </a:lnTo>
                <a:lnTo>
                  <a:pt x="254631" y="84274"/>
                </a:lnTo>
                <a:lnTo>
                  <a:pt x="255594" y="85238"/>
                </a:lnTo>
                <a:lnTo>
                  <a:pt x="257552" y="86202"/>
                </a:lnTo>
                <a:lnTo>
                  <a:pt x="257552" y="87166"/>
                </a:lnTo>
                <a:lnTo>
                  <a:pt x="259479" y="87166"/>
                </a:lnTo>
                <a:lnTo>
                  <a:pt x="259479" y="88130"/>
                </a:lnTo>
                <a:lnTo>
                  <a:pt x="260442" y="90087"/>
                </a:lnTo>
                <a:lnTo>
                  <a:pt x="264327" y="89093"/>
                </a:lnTo>
                <a:lnTo>
                  <a:pt x="264327" y="90087"/>
                </a:lnTo>
                <a:lnTo>
                  <a:pt x="266254" y="90087"/>
                </a:lnTo>
                <a:lnTo>
                  <a:pt x="268211" y="91051"/>
                </a:lnTo>
                <a:lnTo>
                  <a:pt x="269175" y="90087"/>
                </a:lnTo>
                <a:lnTo>
                  <a:pt x="272066" y="92015"/>
                </a:lnTo>
                <a:lnTo>
                  <a:pt x="275950" y="92015"/>
                </a:lnTo>
                <a:lnTo>
                  <a:pt x="278841" y="92979"/>
                </a:lnTo>
                <a:lnTo>
                  <a:pt x="278841" y="93943"/>
                </a:lnTo>
                <a:lnTo>
                  <a:pt x="279805" y="94906"/>
                </a:lnTo>
                <a:lnTo>
                  <a:pt x="280768" y="94906"/>
                </a:lnTo>
                <a:lnTo>
                  <a:pt x="282726" y="92979"/>
                </a:lnTo>
                <a:lnTo>
                  <a:pt x="284653" y="93943"/>
                </a:lnTo>
                <a:lnTo>
                  <a:pt x="287574" y="92015"/>
                </a:lnTo>
                <a:lnTo>
                  <a:pt x="290465" y="92979"/>
                </a:lnTo>
                <a:lnTo>
                  <a:pt x="292392" y="92979"/>
                </a:lnTo>
                <a:lnTo>
                  <a:pt x="300161" y="91051"/>
                </a:lnTo>
                <a:lnTo>
                  <a:pt x="304015" y="92015"/>
                </a:lnTo>
                <a:lnTo>
                  <a:pt x="305942" y="92015"/>
                </a:lnTo>
                <a:lnTo>
                  <a:pt x="309827" y="89093"/>
                </a:lnTo>
                <a:lnTo>
                  <a:pt x="312748" y="91051"/>
                </a:lnTo>
                <a:lnTo>
                  <a:pt x="314675" y="92979"/>
                </a:lnTo>
                <a:lnTo>
                  <a:pt x="316602" y="92979"/>
                </a:lnTo>
                <a:lnTo>
                  <a:pt x="319523" y="92979"/>
                </a:lnTo>
                <a:lnTo>
                  <a:pt x="321450" y="92979"/>
                </a:lnTo>
                <a:lnTo>
                  <a:pt x="329189" y="92979"/>
                </a:lnTo>
                <a:lnTo>
                  <a:pt x="332110" y="92015"/>
                </a:lnTo>
                <a:lnTo>
                  <a:pt x="334037" y="92979"/>
                </a:lnTo>
                <a:lnTo>
                  <a:pt x="335001" y="94906"/>
                </a:lnTo>
                <a:lnTo>
                  <a:pt x="335964" y="95900"/>
                </a:lnTo>
                <a:lnTo>
                  <a:pt x="335001" y="97828"/>
                </a:lnTo>
                <a:lnTo>
                  <a:pt x="336928" y="97828"/>
                </a:lnTo>
                <a:lnTo>
                  <a:pt x="337922" y="97828"/>
                </a:lnTo>
                <a:lnTo>
                  <a:pt x="338885" y="98792"/>
                </a:lnTo>
                <a:lnTo>
                  <a:pt x="339849" y="100720"/>
                </a:lnTo>
                <a:lnTo>
                  <a:pt x="339849" y="102677"/>
                </a:lnTo>
                <a:lnTo>
                  <a:pt x="341776" y="104605"/>
                </a:lnTo>
                <a:lnTo>
                  <a:pt x="342740" y="107496"/>
                </a:lnTo>
                <a:lnTo>
                  <a:pt x="346624" y="109454"/>
                </a:lnTo>
                <a:lnTo>
                  <a:pt x="345661" y="111382"/>
                </a:lnTo>
                <a:lnTo>
                  <a:pt x="347588" y="110418"/>
                </a:lnTo>
                <a:lnTo>
                  <a:pt x="348551" y="109454"/>
                </a:lnTo>
                <a:lnTo>
                  <a:pt x="348551" y="107496"/>
                </a:lnTo>
                <a:lnTo>
                  <a:pt x="346624" y="105569"/>
                </a:lnTo>
                <a:lnTo>
                  <a:pt x="348551" y="103641"/>
                </a:lnTo>
                <a:lnTo>
                  <a:pt x="350509" y="103641"/>
                </a:lnTo>
                <a:lnTo>
                  <a:pt x="352436" y="102677"/>
                </a:lnTo>
                <a:lnTo>
                  <a:pt x="354363" y="102677"/>
                </a:lnTo>
                <a:lnTo>
                  <a:pt x="357284" y="101683"/>
                </a:lnTo>
                <a:lnTo>
                  <a:pt x="358248" y="101683"/>
                </a:lnTo>
                <a:lnTo>
                  <a:pt x="358248" y="102677"/>
                </a:lnTo>
                <a:lnTo>
                  <a:pt x="360175" y="101683"/>
                </a:lnTo>
                <a:lnTo>
                  <a:pt x="361138" y="102677"/>
                </a:lnTo>
                <a:lnTo>
                  <a:pt x="364059" y="102677"/>
                </a:lnTo>
                <a:lnTo>
                  <a:pt x="364059" y="100720"/>
                </a:lnTo>
                <a:lnTo>
                  <a:pt x="365023" y="100720"/>
                </a:lnTo>
                <a:lnTo>
                  <a:pt x="365023" y="99756"/>
                </a:lnTo>
                <a:lnTo>
                  <a:pt x="366950" y="99756"/>
                </a:lnTo>
                <a:lnTo>
                  <a:pt x="367914" y="98792"/>
                </a:lnTo>
                <a:lnTo>
                  <a:pt x="370835" y="98792"/>
                </a:lnTo>
                <a:lnTo>
                  <a:pt x="370835" y="97828"/>
                </a:lnTo>
                <a:lnTo>
                  <a:pt x="371798" y="96864"/>
                </a:lnTo>
                <a:lnTo>
                  <a:pt x="370835" y="94906"/>
                </a:lnTo>
                <a:lnTo>
                  <a:pt x="372762" y="93943"/>
                </a:lnTo>
                <a:lnTo>
                  <a:pt x="372762" y="92015"/>
                </a:lnTo>
                <a:lnTo>
                  <a:pt x="372762" y="91051"/>
                </a:lnTo>
                <a:lnTo>
                  <a:pt x="373725" y="90087"/>
                </a:lnTo>
                <a:lnTo>
                  <a:pt x="371798" y="89093"/>
                </a:lnTo>
                <a:lnTo>
                  <a:pt x="371798" y="88130"/>
                </a:lnTo>
                <a:lnTo>
                  <a:pt x="372762" y="87166"/>
                </a:lnTo>
                <a:lnTo>
                  <a:pt x="370835" y="86202"/>
                </a:lnTo>
                <a:lnTo>
                  <a:pt x="370835" y="85238"/>
                </a:lnTo>
                <a:lnTo>
                  <a:pt x="369871" y="85238"/>
                </a:lnTo>
                <a:lnTo>
                  <a:pt x="368877" y="83310"/>
                </a:lnTo>
                <a:lnTo>
                  <a:pt x="367914" y="83310"/>
                </a:lnTo>
                <a:lnTo>
                  <a:pt x="366950" y="81353"/>
                </a:lnTo>
                <a:lnTo>
                  <a:pt x="365987" y="80389"/>
                </a:lnTo>
                <a:lnTo>
                  <a:pt x="365987" y="79425"/>
                </a:lnTo>
                <a:lnTo>
                  <a:pt x="365987" y="78461"/>
                </a:lnTo>
                <a:lnTo>
                  <a:pt x="366950" y="78461"/>
                </a:lnTo>
                <a:lnTo>
                  <a:pt x="366950" y="77497"/>
                </a:lnTo>
                <a:lnTo>
                  <a:pt x="368877" y="76503"/>
                </a:lnTo>
                <a:lnTo>
                  <a:pt x="367914" y="75540"/>
                </a:lnTo>
                <a:lnTo>
                  <a:pt x="368877" y="74576"/>
                </a:lnTo>
                <a:lnTo>
                  <a:pt x="366950" y="73612"/>
                </a:lnTo>
                <a:lnTo>
                  <a:pt x="365987" y="73612"/>
                </a:lnTo>
                <a:lnTo>
                  <a:pt x="365023" y="73612"/>
                </a:lnTo>
                <a:lnTo>
                  <a:pt x="365023" y="72648"/>
                </a:lnTo>
                <a:lnTo>
                  <a:pt x="365987" y="71684"/>
                </a:lnTo>
                <a:lnTo>
                  <a:pt x="363096" y="70721"/>
                </a:lnTo>
                <a:lnTo>
                  <a:pt x="362102" y="68763"/>
                </a:lnTo>
                <a:lnTo>
                  <a:pt x="362102" y="67799"/>
                </a:lnTo>
                <a:lnTo>
                  <a:pt x="364059" y="66835"/>
                </a:lnTo>
                <a:lnTo>
                  <a:pt x="363096" y="65871"/>
                </a:lnTo>
                <a:lnTo>
                  <a:pt x="363096" y="64907"/>
                </a:lnTo>
                <a:lnTo>
                  <a:pt x="365023" y="65871"/>
                </a:lnTo>
                <a:lnTo>
                  <a:pt x="365023" y="63914"/>
                </a:lnTo>
                <a:lnTo>
                  <a:pt x="365987" y="62950"/>
                </a:lnTo>
                <a:lnTo>
                  <a:pt x="368877" y="61986"/>
                </a:lnTo>
                <a:lnTo>
                  <a:pt x="367914" y="61022"/>
                </a:lnTo>
                <a:lnTo>
                  <a:pt x="366950" y="60058"/>
                </a:lnTo>
                <a:lnTo>
                  <a:pt x="368877" y="58131"/>
                </a:lnTo>
                <a:lnTo>
                  <a:pt x="368877" y="57137"/>
                </a:lnTo>
                <a:lnTo>
                  <a:pt x="367914" y="57137"/>
                </a:lnTo>
                <a:lnTo>
                  <a:pt x="368877" y="55209"/>
                </a:lnTo>
                <a:lnTo>
                  <a:pt x="369871" y="55209"/>
                </a:lnTo>
                <a:lnTo>
                  <a:pt x="369871" y="54245"/>
                </a:lnTo>
                <a:lnTo>
                  <a:pt x="372762" y="53281"/>
                </a:lnTo>
                <a:lnTo>
                  <a:pt x="373725" y="52318"/>
                </a:lnTo>
                <a:lnTo>
                  <a:pt x="374689" y="50360"/>
                </a:lnTo>
                <a:lnTo>
                  <a:pt x="375683" y="50360"/>
                </a:lnTo>
                <a:lnTo>
                  <a:pt x="376646" y="50360"/>
                </a:lnTo>
                <a:lnTo>
                  <a:pt x="378574" y="50360"/>
                </a:lnTo>
                <a:lnTo>
                  <a:pt x="380501" y="49396"/>
                </a:lnTo>
                <a:lnTo>
                  <a:pt x="381464" y="49396"/>
                </a:lnTo>
                <a:lnTo>
                  <a:pt x="381464" y="48432"/>
                </a:lnTo>
                <a:lnTo>
                  <a:pt x="383422" y="47468"/>
                </a:lnTo>
                <a:lnTo>
                  <a:pt x="384385" y="48432"/>
                </a:lnTo>
                <a:lnTo>
                  <a:pt x="385349" y="48432"/>
                </a:lnTo>
                <a:lnTo>
                  <a:pt x="385349" y="47468"/>
                </a:lnTo>
                <a:lnTo>
                  <a:pt x="387276" y="47468"/>
                </a:lnTo>
                <a:lnTo>
                  <a:pt x="389233" y="46504"/>
                </a:lnTo>
                <a:lnTo>
                  <a:pt x="390197" y="45541"/>
                </a:lnTo>
                <a:lnTo>
                  <a:pt x="391161" y="44547"/>
                </a:lnTo>
                <a:lnTo>
                  <a:pt x="391161" y="42619"/>
                </a:lnTo>
                <a:lnTo>
                  <a:pt x="392124" y="42619"/>
                </a:lnTo>
                <a:lnTo>
                  <a:pt x="393088" y="39728"/>
                </a:lnTo>
                <a:lnTo>
                  <a:pt x="396009" y="41655"/>
                </a:lnTo>
                <a:lnTo>
                  <a:pt x="396972" y="42619"/>
                </a:lnTo>
                <a:lnTo>
                  <a:pt x="404711" y="39728"/>
                </a:lnTo>
                <a:lnTo>
                  <a:pt x="405675" y="40691"/>
                </a:lnTo>
                <a:lnTo>
                  <a:pt x="408596" y="42619"/>
                </a:lnTo>
                <a:lnTo>
                  <a:pt x="408596" y="45541"/>
                </a:lnTo>
                <a:lnTo>
                  <a:pt x="411486" y="45541"/>
                </a:lnTo>
                <a:lnTo>
                  <a:pt x="412450" y="47468"/>
                </a:lnTo>
                <a:lnTo>
                  <a:pt x="413444" y="47468"/>
                </a:lnTo>
                <a:lnTo>
                  <a:pt x="414407" y="45541"/>
                </a:lnTo>
                <a:lnTo>
                  <a:pt x="412450" y="41655"/>
                </a:lnTo>
                <a:lnTo>
                  <a:pt x="413444" y="40691"/>
                </a:lnTo>
                <a:lnTo>
                  <a:pt x="414407" y="40691"/>
                </a:lnTo>
                <a:lnTo>
                  <a:pt x="417298" y="43583"/>
                </a:lnTo>
                <a:lnTo>
                  <a:pt x="417298" y="48432"/>
                </a:lnTo>
                <a:lnTo>
                  <a:pt x="419225" y="48432"/>
                </a:lnTo>
                <a:lnTo>
                  <a:pt x="420219" y="48432"/>
                </a:lnTo>
                <a:lnTo>
                  <a:pt x="421183" y="47468"/>
                </a:lnTo>
                <a:lnTo>
                  <a:pt x="422146" y="44547"/>
                </a:lnTo>
                <a:lnTo>
                  <a:pt x="423110" y="41655"/>
                </a:lnTo>
                <a:lnTo>
                  <a:pt x="424073" y="41655"/>
                </a:lnTo>
                <a:lnTo>
                  <a:pt x="426994" y="45541"/>
                </a:lnTo>
                <a:lnTo>
                  <a:pt x="427958" y="46504"/>
                </a:lnTo>
                <a:lnTo>
                  <a:pt x="428922" y="45541"/>
                </a:lnTo>
                <a:lnTo>
                  <a:pt x="429885" y="42619"/>
                </a:lnTo>
                <a:lnTo>
                  <a:pt x="431812" y="41655"/>
                </a:lnTo>
                <a:lnTo>
                  <a:pt x="432806" y="40691"/>
                </a:lnTo>
                <a:lnTo>
                  <a:pt x="433770" y="39728"/>
                </a:lnTo>
                <a:lnTo>
                  <a:pt x="439581" y="38764"/>
                </a:lnTo>
                <a:lnTo>
                  <a:pt x="440545" y="39728"/>
                </a:lnTo>
                <a:lnTo>
                  <a:pt x="440545" y="42619"/>
                </a:lnTo>
                <a:lnTo>
                  <a:pt x="442472" y="42619"/>
                </a:lnTo>
                <a:lnTo>
                  <a:pt x="444399" y="42619"/>
                </a:lnTo>
                <a:lnTo>
                  <a:pt x="445393" y="41655"/>
                </a:lnTo>
                <a:lnTo>
                  <a:pt x="442472" y="35842"/>
                </a:lnTo>
                <a:lnTo>
                  <a:pt x="446357" y="33915"/>
                </a:lnTo>
                <a:lnTo>
                  <a:pt x="447320" y="32951"/>
                </a:lnTo>
                <a:lnTo>
                  <a:pt x="449247" y="30029"/>
                </a:lnTo>
                <a:lnTo>
                  <a:pt x="450211" y="28101"/>
                </a:lnTo>
                <a:lnTo>
                  <a:pt x="451175" y="27138"/>
                </a:lnTo>
                <a:lnTo>
                  <a:pt x="453132" y="26174"/>
                </a:lnTo>
                <a:lnTo>
                  <a:pt x="454096" y="25180"/>
                </a:lnTo>
                <a:lnTo>
                  <a:pt x="455059" y="25180"/>
                </a:lnTo>
                <a:lnTo>
                  <a:pt x="453132" y="21325"/>
                </a:lnTo>
                <a:lnTo>
                  <a:pt x="455059" y="19367"/>
                </a:lnTo>
                <a:lnTo>
                  <a:pt x="456023" y="17439"/>
                </a:lnTo>
                <a:lnTo>
                  <a:pt x="457980" y="15512"/>
                </a:lnTo>
                <a:lnTo>
                  <a:pt x="461834" y="16475"/>
                </a:lnTo>
                <a:lnTo>
                  <a:pt x="463762" y="16475"/>
                </a:lnTo>
                <a:lnTo>
                  <a:pt x="466683" y="15512"/>
                </a:lnTo>
                <a:lnTo>
                  <a:pt x="467646" y="15512"/>
                </a:lnTo>
                <a:lnTo>
                  <a:pt x="468610" y="14548"/>
                </a:lnTo>
                <a:lnTo>
                  <a:pt x="468610" y="12590"/>
                </a:lnTo>
                <a:lnTo>
                  <a:pt x="467646" y="12590"/>
                </a:lnTo>
                <a:lnTo>
                  <a:pt x="466683" y="12590"/>
                </a:lnTo>
                <a:lnTo>
                  <a:pt x="464755" y="13584"/>
                </a:lnTo>
                <a:lnTo>
                  <a:pt x="463762" y="13584"/>
                </a:lnTo>
                <a:lnTo>
                  <a:pt x="462798" y="12590"/>
                </a:lnTo>
                <a:lnTo>
                  <a:pt x="462798" y="9698"/>
                </a:lnTo>
                <a:lnTo>
                  <a:pt x="465719" y="6777"/>
                </a:lnTo>
                <a:lnTo>
                  <a:pt x="466683" y="6777"/>
                </a:lnTo>
                <a:lnTo>
                  <a:pt x="467646" y="9698"/>
                </a:lnTo>
                <a:lnTo>
                  <a:pt x="468610" y="9698"/>
                </a:lnTo>
                <a:lnTo>
                  <a:pt x="468610" y="11626"/>
                </a:lnTo>
                <a:lnTo>
                  <a:pt x="468610" y="12590"/>
                </a:lnTo>
                <a:lnTo>
                  <a:pt x="472494" y="10662"/>
                </a:lnTo>
                <a:lnTo>
                  <a:pt x="474421" y="9698"/>
                </a:lnTo>
                <a:lnTo>
                  <a:pt x="475385" y="10662"/>
                </a:lnTo>
                <a:lnTo>
                  <a:pt x="476349" y="9698"/>
                </a:lnTo>
                <a:lnTo>
                  <a:pt x="477342" y="10662"/>
                </a:lnTo>
                <a:lnTo>
                  <a:pt x="479270" y="10662"/>
                </a:lnTo>
                <a:lnTo>
                  <a:pt x="478306" y="10662"/>
                </a:lnTo>
                <a:lnTo>
                  <a:pt x="479270" y="11626"/>
                </a:lnTo>
                <a:lnTo>
                  <a:pt x="479270" y="9698"/>
                </a:lnTo>
                <a:lnTo>
                  <a:pt x="480233" y="9698"/>
                </a:lnTo>
                <a:lnTo>
                  <a:pt x="480233" y="10662"/>
                </a:lnTo>
                <a:lnTo>
                  <a:pt x="482160" y="10662"/>
                </a:lnTo>
                <a:lnTo>
                  <a:pt x="482160" y="11626"/>
                </a:lnTo>
                <a:lnTo>
                  <a:pt x="482160" y="10662"/>
                </a:lnTo>
                <a:lnTo>
                  <a:pt x="484118" y="11626"/>
                </a:lnTo>
                <a:lnTo>
                  <a:pt x="483124" y="12590"/>
                </a:lnTo>
                <a:lnTo>
                  <a:pt x="484118" y="13584"/>
                </a:lnTo>
                <a:lnTo>
                  <a:pt x="485081" y="15512"/>
                </a:lnTo>
                <a:lnTo>
                  <a:pt x="487008" y="15512"/>
                </a:lnTo>
                <a:lnTo>
                  <a:pt x="487972" y="15512"/>
                </a:lnTo>
                <a:lnTo>
                  <a:pt x="488936" y="15512"/>
                </a:lnTo>
                <a:lnTo>
                  <a:pt x="489929" y="14548"/>
                </a:lnTo>
                <a:lnTo>
                  <a:pt x="489929" y="15512"/>
                </a:lnTo>
                <a:lnTo>
                  <a:pt x="494747" y="18403"/>
                </a:lnTo>
                <a:lnTo>
                  <a:pt x="495741" y="20361"/>
                </a:lnTo>
                <a:lnTo>
                  <a:pt x="494747" y="22288"/>
                </a:lnTo>
                <a:lnTo>
                  <a:pt x="494747" y="23252"/>
                </a:lnTo>
                <a:lnTo>
                  <a:pt x="495741" y="22288"/>
                </a:lnTo>
                <a:lnTo>
                  <a:pt x="495741" y="23252"/>
                </a:lnTo>
                <a:lnTo>
                  <a:pt x="496705" y="24216"/>
                </a:lnTo>
                <a:lnTo>
                  <a:pt x="498632" y="25180"/>
                </a:lnTo>
                <a:lnTo>
                  <a:pt x="499595" y="26174"/>
                </a:lnTo>
                <a:lnTo>
                  <a:pt x="500559" y="25180"/>
                </a:lnTo>
                <a:lnTo>
                  <a:pt x="501523" y="26174"/>
                </a:lnTo>
                <a:lnTo>
                  <a:pt x="501523" y="25180"/>
                </a:lnTo>
                <a:lnTo>
                  <a:pt x="499595" y="25180"/>
                </a:lnTo>
                <a:lnTo>
                  <a:pt x="499595" y="24216"/>
                </a:lnTo>
                <a:lnTo>
                  <a:pt x="500559" y="24216"/>
                </a:lnTo>
                <a:lnTo>
                  <a:pt x="500559" y="23252"/>
                </a:lnTo>
                <a:lnTo>
                  <a:pt x="499595" y="22288"/>
                </a:lnTo>
                <a:lnTo>
                  <a:pt x="500559" y="21325"/>
                </a:lnTo>
                <a:lnTo>
                  <a:pt x="500559" y="20361"/>
                </a:lnTo>
                <a:lnTo>
                  <a:pt x="499595" y="18403"/>
                </a:lnTo>
                <a:lnTo>
                  <a:pt x="501523" y="18403"/>
                </a:lnTo>
                <a:lnTo>
                  <a:pt x="501523" y="16475"/>
                </a:lnTo>
                <a:lnTo>
                  <a:pt x="504444" y="14548"/>
                </a:lnTo>
                <a:lnTo>
                  <a:pt x="507334" y="13584"/>
                </a:lnTo>
                <a:lnTo>
                  <a:pt x="509292" y="12590"/>
                </a:lnTo>
                <a:lnTo>
                  <a:pt x="511219" y="13584"/>
                </a:lnTo>
                <a:lnTo>
                  <a:pt x="511219" y="11626"/>
                </a:lnTo>
                <a:lnTo>
                  <a:pt x="511219" y="10662"/>
                </a:lnTo>
                <a:lnTo>
                  <a:pt x="514110" y="11626"/>
                </a:lnTo>
                <a:lnTo>
                  <a:pt x="514110" y="13584"/>
                </a:lnTo>
                <a:lnTo>
                  <a:pt x="515103" y="15512"/>
                </a:lnTo>
                <a:lnTo>
                  <a:pt x="516067" y="14548"/>
                </a:lnTo>
                <a:lnTo>
                  <a:pt x="517031" y="14548"/>
                </a:lnTo>
                <a:lnTo>
                  <a:pt x="517994" y="15512"/>
                </a:lnTo>
                <a:lnTo>
                  <a:pt x="519921" y="15512"/>
                </a:lnTo>
                <a:lnTo>
                  <a:pt x="519921" y="16475"/>
                </a:lnTo>
                <a:lnTo>
                  <a:pt x="520915" y="17439"/>
                </a:lnTo>
                <a:lnTo>
                  <a:pt x="521879" y="16475"/>
                </a:lnTo>
                <a:lnTo>
                  <a:pt x="522842" y="15512"/>
                </a:lnTo>
                <a:lnTo>
                  <a:pt x="523806" y="14548"/>
                </a:lnTo>
                <a:lnTo>
                  <a:pt x="524769" y="12590"/>
                </a:lnTo>
                <a:lnTo>
                  <a:pt x="523806" y="11626"/>
                </a:lnTo>
                <a:lnTo>
                  <a:pt x="523806" y="12590"/>
                </a:lnTo>
                <a:lnTo>
                  <a:pt x="522842" y="12590"/>
                </a:lnTo>
                <a:lnTo>
                  <a:pt x="521879" y="11626"/>
                </a:lnTo>
                <a:lnTo>
                  <a:pt x="520915" y="11626"/>
                </a:lnTo>
                <a:lnTo>
                  <a:pt x="521879" y="10662"/>
                </a:lnTo>
                <a:lnTo>
                  <a:pt x="522842" y="9698"/>
                </a:lnTo>
                <a:lnTo>
                  <a:pt x="523806" y="10662"/>
                </a:lnTo>
                <a:lnTo>
                  <a:pt x="525733" y="9698"/>
                </a:lnTo>
                <a:lnTo>
                  <a:pt x="526697" y="10662"/>
                </a:lnTo>
                <a:lnTo>
                  <a:pt x="525733" y="13584"/>
                </a:lnTo>
                <a:lnTo>
                  <a:pt x="525733" y="14548"/>
                </a:lnTo>
                <a:lnTo>
                  <a:pt x="527690" y="12590"/>
                </a:lnTo>
                <a:lnTo>
                  <a:pt x="529618" y="15512"/>
                </a:lnTo>
                <a:lnTo>
                  <a:pt x="530581" y="13584"/>
                </a:lnTo>
                <a:lnTo>
                  <a:pt x="531545" y="14548"/>
                </a:lnTo>
                <a:lnTo>
                  <a:pt x="534466" y="12590"/>
                </a:lnTo>
                <a:lnTo>
                  <a:pt x="535429" y="9698"/>
                </a:lnTo>
                <a:lnTo>
                  <a:pt x="536393" y="12590"/>
                </a:lnTo>
                <a:lnTo>
                  <a:pt x="536393" y="13584"/>
                </a:lnTo>
                <a:lnTo>
                  <a:pt x="536393" y="12590"/>
                </a:lnTo>
                <a:lnTo>
                  <a:pt x="537356" y="11626"/>
                </a:lnTo>
                <a:lnTo>
                  <a:pt x="538320" y="11626"/>
                </a:lnTo>
                <a:lnTo>
                  <a:pt x="539284" y="11626"/>
                </a:lnTo>
                <a:lnTo>
                  <a:pt x="541241" y="10662"/>
                </a:lnTo>
                <a:lnTo>
                  <a:pt x="542205" y="10662"/>
                </a:lnTo>
                <a:lnTo>
                  <a:pt x="543168" y="10662"/>
                </a:lnTo>
                <a:lnTo>
                  <a:pt x="546089" y="12590"/>
                </a:lnTo>
                <a:lnTo>
                  <a:pt x="547053" y="11626"/>
                </a:lnTo>
                <a:lnTo>
                  <a:pt x="546089" y="9698"/>
                </a:lnTo>
                <a:lnTo>
                  <a:pt x="546089" y="8735"/>
                </a:lnTo>
                <a:lnTo>
                  <a:pt x="548016" y="8735"/>
                </a:lnTo>
                <a:lnTo>
                  <a:pt x="548016" y="7771"/>
                </a:lnTo>
                <a:lnTo>
                  <a:pt x="550907" y="8735"/>
                </a:lnTo>
                <a:lnTo>
                  <a:pt x="551871" y="9698"/>
                </a:lnTo>
                <a:lnTo>
                  <a:pt x="551871" y="12590"/>
                </a:lnTo>
                <a:lnTo>
                  <a:pt x="550907" y="14548"/>
                </a:lnTo>
                <a:lnTo>
                  <a:pt x="554792" y="10662"/>
                </a:lnTo>
                <a:lnTo>
                  <a:pt x="552864" y="9698"/>
                </a:lnTo>
                <a:lnTo>
                  <a:pt x="553828" y="8735"/>
                </a:lnTo>
                <a:lnTo>
                  <a:pt x="555755" y="7771"/>
                </a:lnTo>
                <a:lnTo>
                  <a:pt x="556719" y="8735"/>
                </a:lnTo>
                <a:lnTo>
                  <a:pt x="555755" y="9698"/>
                </a:lnTo>
                <a:lnTo>
                  <a:pt x="556719" y="10662"/>
                </a:lnTo>
                <a:lnTo>
                  <a:pt x="559640" y="9698"/>
                </a:lnTo>
                <a:lnTo>
                  <a:pt x="560603" y="10662"/>
                </a:lnTo>
                <a:lnTo>
                  <a:pt x="561567" y="11626"/>
                </a:lnTo>
                <a:lnTo>
                  <a:pt x="562530" y="10662"/>
                </a:lnTo>
                <a:lnTo>
                  <a:pt x="566415" y="11626"/>
                </a:lnTo>
                <a:lnTo>
                  <a:pt x="565451" y="12590"/>
                </a:lnTo>
                <a:lnTo>
                  <a:pt x="566415" y="13584"/>
                </a:lnTo>
                <a:lnTo>
                  <a:pt x="567379" y="14548"/>
                </a:lnTo>
                <a:lnTo>
                  <a:pt x="568342" y="14548"/>
                </a:lnTo>
                <a:lnTo>
                  <a:pt x="569306" y="15512"/>
                </a:lnTo>
                <a:lnTo>
                  <a:pt x="570269" y="15512"/>
                </a:lnTo>
                <a:lnTo>
                  <a:pt x="570269" y="13584"/>
                </a:lnTo>
                <a:lnTo>
                  <a:pt x="571263" y="14548"/>
                </a:lnTo>
                <a:lnTo>
                  <a:pt x="571263" y="16475"/>
                </a:lnTo>
                <a:lnTo>
                  <a:pt x="569306" y="17439"/>
                </a:lnTo>
                <a:lnTo>
                  <a:pt x="570269" y="17439"/>
                </a:lnTo>
                <a:lnTo>
                  <a:pt x="571263" y="16475"/>
                </a:lnTo>
                <a:lnTo>
                  <a:pt x="571263" y="18403"/>
                </a:lnTo>
                <a:lnTo>
                  <a:pt x="572227" y="20361"/>
                </a:lnTo>
                <a:lnTo>
                  <a:pt x="573190" y="20361"/>
                </a:lnTo>
                <a:lnTo>
                  <a:pt x="574154" y="19367"/>
                </a:lnTo>
                <a:lnTo>
                  <a:pt x="575117" y="22288"/>
                </a:lnTo>
                <a:lnTo>
                  <a:pt x="577045" y="23252"/>
                </a:lnTo>
                <a:lnTo>
                  <a:pt x="577045" y="22288"/>
                </a:lnTo>
                <a:lnTo>
                  <a:pt x="578038" y="21325"/>
                </a:lnTo>
                <a:lnTo>
                  <a:pt x="579002" y="24216"/>
                </a:lnTo>
                <a:lnTo>
                  <a:pt x="579966" y="24216"/>
                </a:lnTo>
                <a:lnTo>
                  <a:pt x="579966" y="22288"/>
                </a:lnTo>
                <a:lnTo>
                  <a:pt x="579002" y="22288"/>
                </a:lnTo>
                <a:lnTo>
                  <a:pt x="579002" y="21325"/>
                </a:lnTo>
                <a:lnTo>
                  <a:pt x="579966" y="21325"/>
                </a:lnTo>
                <a:lnTo>
                  <a:pt x="580929" y="23252"/>
                </a:lnTo>
                <a:lnTo>
                  <a:pt x="582856" y="24216"/>
                </a:lnTo>
                <a:lnTo>
                  <a:pt x="582856" y="27138"/>
                </a:lnTo>
                <a:lnTo>
                  <a:pt x="584814" y="27138"/>
                </a:lnTo>
                <a:lnTo>
                  <a:pt x="586741" y="27138"/>
                </a:lnTo>
                <a:lnTo>
                  <a:pt x="584814" y="29065"/>
                </a:lnTo>
                <a:lnTo>
                  <a:pt x="585777" y="30993"/>
                </a:lnTo>
                <a:lnTo>
                  <a:pt x="586741" y="30993"/>
                </a:lnTo>
                <a:lnTo>
                  <a:pt x="588668" y="29065"/>
                </a:lnTo>
                <a:lnTo>
                  <a:pt x="590625" y="30029"/>
                </a:lnTo>
                <a:lnTo>
                  <a:pt x="591589" y="31957"/>
                </a:lnTo>
                <a:lnTo>
                  <a:pt x="593516" y="31957"/>
                </a:lnTo>
                <a:lnTo>
                  <a:pt x="591589" y="33915"/>
                </a:lnTo>
                <a:lnTo>
                  <a:pt x="592553" y="33915"/>
                </a:lnTo>
                <a:lnTo>
                  <a:pt x="593516" y="34878"/>
                </a:lnTo>
                <a:lnTo>
                  <a:pt x="594480" y="33915"/>
                </a:lnTo>
                <a:lnTo>
                  <a:pt x="595443" y="34878"/>
                </a:lnTo>
                <a:lnTo>
                  <a:pt x="595443" y="33915"/>
                </a:lnTo>
                <a:lnTo>
                  <a:pt x="596407" y="33915"/>
                </a:lnTo>
                <a:lnTo>
                  <a:pt x="596407" y="34878"/>
                </a:lnTo>
                <a:lnTo>
                  <a:pt x="597401" y="34878"/>
                </a:lnTo>
                <a:lnTo>
                  <a:pt x="597401" y="35842"/>
                </a:lnTo>
                <a:lnTo>
                  <a:pt x="597401" y="36806"/>
                </a:lnTo>
                <a:lnTo>
                  <a:pt x="599328" y="35842"/>
                </a:lnTo>
                <a:lnTo>
                  <a:pt x="599328" y="33915"/>
                </a:lnTo>
                <a:lnTo>
                  <a:pt x="600291" y="33915"/>
                </a:lnTo>
                <a:lnTo>
                  <a:pt x="600291" y="35842"/>
                </a:lnTo>
                <a:lnTo>
                  <a:pt x="599328" y="36806"/>
                </a:lnTo>
                <a:lnTo>
                  <a:pt x="601255" y="37770"/>
                </a:lnTo>
                <a:lnTo>
                  <a:pt x="602219" y="37770"/>
                </a:lnTo>
                <a:lnTo>
                  <a:pt x="602219" y="36806"/>
                </a:lnTo>
                <a:lnTo>
                  <a:pt x="602219" y="37770"/>
                </a:lnTo>
                <a:lnTo>
                  <a:pt x="603212" y="37770"/>
                </a:lnTo>
                <a:lnTo>
                  <a:pt x="604176" y="39728"/>
                </a:lnTo>
                <a:lnTo>
                  <a:pt x="604176" y="38764"/>
                </a:lnTo>
                <a:lnTo>
                  <a:pt x="605140" y="38764"/>
                </a:lnTo>
                <a:lnTo>
                  <a:pt x="606103" y="38764"/>
                </a:lnTo>
                <a:lnTo>
                  <a:pt x="606103" y="39728"/>
                </a:lnTo>
                <a:lnTo>
                  <a:pt x="607067" y="39728"/>
                </a:lnTo>
                <a:lnTo>
                  <a:pt x="607067" y="37770"/>
                </a:lnTo>
                <a:lnTo>
                  <a:pt x="608994" y="40691"/>
                </a:lnTo>
                <a:lnTo>
                  <a:pt x="610951" y="41655"/>
                </a:lnTo>
                <a:lnTo>
                  <a:pt x="611915" y="39728"/>
                </a:lnTo>
                <a:lnTo>
                  <a:pt x="610951" y="39728"/>
                </a:lnTo>
                <a:lnTo>
                  <a:pt x="611915" y="39728"/>
                </a:lnTo>
                <a:lnTo>
                  <a:pt x="612878" y="39728"/>
                </a:lnTo>
                <a:lnTo>
                  <a:pt x="613842" y="39728"/>
                </a:lnTo>
                <a:lnTo>
                  <a:pt x="612878" y="38764"/>
                </a:lnTo>
                <a:lnTo>
                  <a:pt x="612878" y="37770"/>
                </a:lnTo>
                <a:lnTo>
                  <a:pt x="613842" y="37770"/>
                </a:lnTo>
                <a:lnTo>
                  <a:pt x="614806" y="39728"/>
                </a:lnTo>
                <a:lnTo>
                  <a:pt x="614806" y="38764"/>
                </a:lnTo>
                <a:lnTo>
                  <a:pt x="615799" y="39728"/>
                </a:lnTo>
                <a:lnTo>
                  <a:pt x="616763" y="38764"/>
                </a:lnTo>
                <a:lnTo>
                  <a:pt x="617727" y="39728"/>
                </a:lnTo>
                <a:lnTo>
                  <a:pt x="617727" y="38764"/>
                </a:lnTo>
                <a:lnTo>
                  <a:pt x="618690" y="38764"/>
                </a:lnTo>
                <a:lnTo>
                  <a:pt x="619654" y="37770"/>
                </a:lnTo>
                <a:lnTo>
                  <a:pt x="619654" y="36806"/>
                </a:lnTo>
                <a:lnTo>
                  <a:pt x="619654" y="37770"/>
                </a:lnTo>
                <a:lnTo>
                  <a:pt x="618690" y="35842"/>
                </a:lnTo>
                <a:lnTo>
                  <a:pt x="619654" y="35842"/>
                </a:lnTo>
                <a:lnTo>
                  <a:pt x="620617" y="34878"/>
                </a:lnTo>
                <a:lnTo>
                  <a:pt x="619654" y="34878"/>
                </a:lnTo>
                <a:lnTo>
                  <a:pt x="620617" y="33915"/>
                </a:lnTo>
                <a:lnTo>
                  <a:pt x="620617" y="32951"/>
                </a:lnTo>
                <a:lnTo>
                  <a:pt x="621581" y="33915"/>
                </a:lnTo>
                <a:lnTo>
                  <a:pt x="623538" y="31957"/>
                </a:lnTo>
                <a:lnTo>
                  <a:pt x="624502" y="30029"/>
                </a:lnTo>
                <a:lnTo>
                  <a:pt x="626429" y="30029"/>
                </a:lnTo>
                <a:lnTo>
                  <a:pt x="627393" y="30029"/>
                </a:lnTo>
                <a:lnTo>
                  <a:pt x="627393" y="31957"/>
                </a:lnTo>
                <a:lnTo>
                  <a:pt x="628386" y="30993"/>
                </a:lnTo>
                <a:lnTo>
                  <a:pt x="629350" y="30993"/>
                </a:lnTo>
                <a:lnTo>
                  <a:pt x="630314" y="30029"/>
                </a:lnTo>
                <a:lnTo>
                  <a:pt x="630314" y="30993"/>
                </a:lnTo>
                <a:lnTo>
                  <a:pt x="630314" y="29065"/>
                </a:lnTo>
                <a:lnTo>
                  <a:pt x="632241" y="30029"/>
                </a:lnTo>
                <a:lnTo>
                  <a:pt x="633204" y="28101"/>
                </a:lnTo>
                <a:lnTo>
                  <a:pt x="633204" y="29065"/>
                </a:lnTo>
                <a:lnTo>
                  <a:pt x="634168" y="30029"/>
                </a:lnTo>
                <a:lnTo>
                  <a:pt x="634168" y="29065"/>
                </a:lnTo>
                <a:lnTo>
                  <a:pt x="635162" y="29065"/>
                </a:lnTo>
                <a:lnTo>
                  <a:pt x="637089" y="29065"/>
                </a:lnTo>
                <a:lnTo>
                  <a:pt x="637089" y="28101"/>
                </a:lnTo>
                <a:lnTo>
                  <a:pt x="638052" y="28101"/>
                </a:lnTo>
                <a:lnTo>
                  <a:pt x="638052" y="27138"/>
                </a:lnTo>
                <a:lnTo>
                  <a:pt x="639016" y="27138"/>
                </a:lnTo>
                <a:lnTo>
                  <a:pt x="638052" y="26174"/>
                </a:lnTo>
                <a:lnTo>
                  <a:pt x="639016" y="27138"/>
                </a:lnTo>
                <a:lnTo>
                  <a:pt x="639016" y="26174"/>
                </a:lnTo>
                <a:lnTo>
                  <a:pt x="639980" y="26174"/>
                </a:lnTo>
                <a:lnTo>
                  <a:pt x="639980" y="25180"/>
                </a:lnTo>
                <a:lnTo>
                  <a:pt x="640973" y="25180"/>
                </a:lnTo>
                <a:lnTo>
                  <a:pt x="641937" y="24216"/>
                </a:lnTo>
                <a:lnTo>
                  <a:pt x="644828" y="22288"/>
                </a:lnTo>
                <a:lnTo>
                  <a:pt x="645791" y="22288"/>
                </a:lnTo>
                <a:lnTo>
                  <a:pt x="646755" y="22288"/>
                </a:lnTo>
                <a:lnTo>
                  <a:pt x="646755" y="23252"/>
                </a:lnTo>
                <a:lnTo>
                  <a:pt x="647749" y="22288"/>
                </a:lnTo>
                <a:lnTo>
                  <a:pt x="646755" y="21325"/>
                </a:lnTo>
                <a:lnTo>
                  <a:pt x="648712" y="21325"/>
                </a:lnTo>
                <a:lnTo>
                  <a:pt x="648712" y="20361"/>
                </a:lnTo>
                <a:lnTo>
                  <a:pt x="647749" y="20361"/>
                </a:lnTo>
                <a:lnTo>
                  <a:pt x="648712" y="20361"/>
                </a:lnTo>
                <a:lnTo>
                  <a:pt x="647749" y="19367"/>
                </a:lnTo>
                <a:lnTo>
                  <a:pt x="647749" y="18403"/>
                </a:lnTo>
                <a:lnTo>
                  <a:pt x="648712" y="17439"/>
                </a:lnTo>
                <a:lnTo>
                  <a:pt x="649676" y="17439"/>
                </a:lnTo>
                <a:lnTo>
                  <a:pt x="650639" y="18403"/>
                </a:lnTo>
                <a:lnTo>
                  <a:pt x="650639" y="17439"/>
                </a:lnTo>
                <a:lnTo>
                  <a:pt x="651603" y="18403"/>
                </a:lnTo>
                <a:lnTo>
                  <a:pt x="651603" y="17439"/>
                </a:lnTo>
                <a:lnTo>
                  <a:pt x="652567" y="16475"/>
                </a:lnTo>
                <a:lnTo>
                  <a:pt x="651603" y="16475"/>
                </a:lnTo>
                <a:lnTo>
                  <a:pt x="653560" y="16475"/>
                </a:lnTo>
                <a:lnTo>
                  <a:pt x="653560" y="15512"/>
                </a:lnTo>
                <a:lnTo>
                  <a:pt x="653560" y="14548"/>
                </a:lnTo>
                <a:lnTo>
                  <a:pt x="653560" y="13584"/>
                </a:lnTo>
                <a:lnTo>
                  <a:pt x="655488" y="12590"/>
                </a:lnTo>
                <a:lnTo>
                  <a:pt x="656451" y="11626"/>
                </a:lnTo>
                <a:lnTo>
                  <a:pt x="655488" y="10662"/>
                </a:lnTo>
                <a:lnTo>
                  <a:pt x="656451" y="10662"/>
                </a:lnTo>
                <a:lnTo>
                  <a:pt x="657415" y="10662"/>
                </a:lnTo>
                <a:lnTo>
                  <a:pt x="659342" y="9698"/>
                </a:lnTo>
                <a:lnTo>
                  <a:pt x="660336" y="8735"/>
                </a:lnTo>
                <a:lnTo>
                  <a:pt x="662263" y="8735"/>
                </a:lnTo>
                <a:lnTo>
                  <a:pt x="662263" y="7771"/>
                </a:lnTo>
                <a:lnTo>
                  <a:pt x="664190" y="7771"/>
                </a:lnTo>
                <a:lnTo>
                  <a:pt x="665154" y="6777"/>
                </a:lnTo>
                <a:lnTo>
                  <a:pt x="666147" y="6777"/>
                </a:lnTo>
                <a:lnTo>
                  <a:pt x="667111" y="7771"/>
                </a:lnTo>
                <a:lnTo>
                  <a:pt x="668075" y="7771"/>
                </a:lnTo>
                <a:lnTo>
                  <a:pt x="669038" y="8735"/>
                </a:lnTo>
                <a:lnTo>
                  <a:pt x="669038" y="7771"/>
                </a:lnTo>
                <a:lnTo>
                  <a:pt x="670002" y="7771"/>
                </a:lnTo>
                <a:lnTo>
                  <a:pt x="670002" y="8735"/>
                </a:lnTo>
                <a:lnTo>
                  <a:pt x="670965" y="6777"/>
                </a:lnTo>
                <a:lnTo>
                  <a:pt x="671929" y="6777"/>
                </a:lnTo>
                <a:lnTo>
                  <a:pt x="670965" y="6777"/>
                </a:lnTo>
                <a:lnTo>
                  <a:pt x="671929" y="5813"/>
                </a:lnTo>
                <a:lnTo>
                  <a:pt x="673886" y="6777"/>
                </a:lnTo>
                <a:lnTo>
                  <a:pt x="674850" y="5813"/>
                </a:lnTo>
                <a:lnTo>
                  <a:pt x="675813" y="7771"/>
                </a:lnTo>
                <a:lnTo>
                  <a:pt x="676777" y="7771"/>
                </a:lnTo>
                <a:lnTo>
                  <a:pt x="676777" y="6777"/>
                </a:lnTo>
                <a:lnTo>
                  <a:pt x="678704" y="6777"/>
                </a:lnTo>
                <a:lnTo>
                  <a:pt x="679698" y="5813"/>
                </a:lnTo>
                <a:lnTo>
                  <a:pt x="679698" y="7771"/>
                </a:lnTo>
                <a:lnTo>
                  <a:pt x="681625" y="9698"/>
                </a:lnTo>
                <a:lnTo>
                  <a:pt x="682589" y="8735"/>
                </a:lnTo>
                <a:lnTo>
                  <a:pt x="683552" y="8735"/>
                </a:lnTo>
                <a:lnTo>
                  <a:pt x="684516" y="6777"/>
                </a:lnTo>
                <a:lnTo>
                  <a:pt x="685510" y="6777"/>
                </a:lnTo>
                <a:lnTo>
                  <a:pt x="686473" y="8735"/>
                </a:lnTo>
                <a:lnTo>
                  <a:pt x="687437" y="8735"/>
                </a:lnTo>
                <a:lnTo>
                  <a:pt x="689364" y="8735"/>
                </a:lnTo>
                <a:lnTo>
                  <a:pt x="689364" y="7771"/>
                </a:lnTo>
                <a:lnTo>
                  <a:pt x="690328" y="7771"/>
                </a:lnTo>
                <a:lnTo>
                  <a:pt x="691321" y="6777"/>
                </a:lnTo>
                <a:lnTo>
                  <a:pt x="692285" y="6777"/>
                </a:lnTo>
                <a:lnTo>
                  <a:pt x="692285" y="5813"/>
                </a:lnTo>
                <a:lnTo>
                  <a:pt x="693249" y="4849"/>
                </a:lnTo>
                <a:lnTo>
                  <a:pt x="694212" y="3885"/>
                </a:lnTo>
                <a:lnTo>
                  <a:pt x="695176" y="3885"/>
                </a:lnTo>
                <a:lnTo>
                  <a:pt x="695176" y="4849"/>
                </a:lnTo>
                <a:lnTo>
                  <a:pt x="696139" y="4849"/>
                </a:lnTo>
                <a:lnTo>
                  <a:pt x="697103" y="4849"/>
                </a:lnTo>
                <a:lnTo>
                  <a:pt x="695176" y="3885"/>
                </a:lnTo>
                <a:lnTo>
                  <a:pt x="715502" y="3885"/>
                </a:lnTo>
                <a:lnTo>
                  <a:pt x="731010" y="3885"/>
                </a:lnTo>
                <a:lnTo>
                  <a:pt x="735858" y="3885"/>
                </a:lnTo>
                <a:lnTo>
                  <a:pt x="735858" y="2922"/>
                </a:lnTo>
                <a:lnTo>
                  <a:pt x="736821" y="2922"/>
                </a:lnTo>
                <a:lnTo>
                  <a:pt x="737785" y="2922"/>
                </a:lnTo>
                <a:lnTo>
                  <a:pt x="737785" y="1958"/>
                </a:lnTo>
                <a:lnTo>
                  <a:pt x="740676" y="0"/>
                </a:lnTo>
                <a:lnTo>
                  <a:pt x="741639" y="994"/>
                </a:lnTo>
                <a:lnTo>
                  <a:pt x="742633" y="1958"/>
                </a:lnTo>
                <a:lnTo>
                  <a:pt x="742633" y="2922"/>
                </a:lnTo>
                <a:lnTo>
                  <a:pt x="743597" y="2922"/>
                </a:lnTo>
                <a:lnTo>
                  <a:pt x="743597" y="3885"/>
                </a:lnTo>
                <a:lnTo>
                  <a:pt x="744560" y="3885"/>
                </a:lnTo>
                <a:lnTo>
                  <a:pt x="745524" y="3885"/>
                </a:lnTo>
                <a:lnTo>
                  <a:pt x="745524" y="2922"/>
                </a:lnTo>
                <a:lnTo>
                  <a:pt x="746487" y="3885"/>
                </a:lnTo>
                <a:lnTo>
                  <a:pt x="747451" y="2922"/>
                </a:lnTo>
                <a:lnTo>
                  <a:pt x="747451" y="5813"/>
                </a:lnTo>
                <a:lnTo>
                  <a:pt x="745524" y="14548"/>
                </a:lnTo>
                <a:lnTo>
                  <a:pt x="746487" y="16475"/>
                </a:lnTo>
                <a:lnTo>
                  <a:pt x="747451" y="17439"/>
                </a:lnTo>
                <a:lnTo>
                  <a:pt x="747451" y="24216"/>
                </a:lnTo>
                <a:lnTo>
                  <a:pt x="749408" y="30993"/>
                </a:lnTo>
                <a:lnTo>
                  <a:pt x="751335" y="30993"/>
                </a:lnTo>
                <a:lnTo>
                  <a:pt x="752299" y="30993"/>
                </a:lnTo>
                <a:lnTo>
                  <a:pt x="756184" y="30993"/>
                </a:lnTo>
                <a:lnTo>
                  <a:pt x="757147" y="30029"/>
                </a:lnTo>
                <a:lnTo>
                  <a:pt x="758111" y="30993"/>
                </a:lnTo>
                <a:lnTo>
                  <a:pt x="757147" y="35842"/>
                </a:lnTo>
                <a:lnTo>
                  <a:pt x="759074" y="38764"/>
                </a:lnTo>
                <a:lnTo>
                  <a:pt x="761002" y="39728"/>
                </a:lnTo>
                <a:lnTo>
                  <a:pt x="761002" y="38764"/>
                </a:lnTo>
                <a:lnTo>
                  <a:pt x="761995" y="37770"/>
                </a:lnTo>
                <a:lnTo>
                  <a:pt x="761995" y="38764"/>
                </a:lnTo>
                <a:lnTo>
                  <a:pt x="761002" y="40691"/>
                </a:lnTo>
                <a:lnTo>
                  <a:pt x="760038" y="41655"/>
                </a:lnTo>
                <a:lnTo>
                  <a:pt x="756184" y="48432"/>
                </a:lnTo>
                <a:lnTo>
                  <a:pt x="753263" y="54245"/>
                </a:lnTo>
                <a:lnTo>
                  <a:pt x="752299" y="59094"/>
                </a:lnTo>
                <a:lnTo>
                  <a:pt x="748445" y="65871"/>
                </a:lnTo>
                <a:lnTo>
                  <a:pt x="747451" y="69727"/>
                </a:lnTo>
                <a:lnTo>
                  <a:pt x="747451" y="72648"/>
                </a:lnTo>
                <a:lnTo>
                  <a:pt x="744560" y="76503"/>
                </a:lnTo>
                <a:lnTo>
                  <a:pt x="742633" y="81353"/>
                </a:lnTo>
                <a:lnTo>
                  <a:pt x="739712" y="87166"/>
                </a:lnTo>
                <a:lnTo>
                  <a:pt x="738748" y="90087"/>
                </a:lnTo>
                <a:lnTo>
                  <a:pt x="737785" y="91051"/>
                </a:lnTo>
                <a:lnTo>
                  <a:pt x="735858" y="96864"/>
                </a:lnTo>
                <a:lnTo>
                  <a:pt x="734864" y="104605"/>
                </a:lnTo>
                <a:lnTo>
                  <a:pt x="734864" y="107496"/>
                </a:lnTo>
                <a:lnTo>
                  <a:pt x="735858" y="109454"/>
                </a:lnTo>
                <a:lnTo>
                  <a:pt x="734864" y="112346"/>
                </a:lnTo>
                <a:lnTo>
                  <a:pt x="735858" y="117195"/>
                </a:lnTo>
                <a:lnTo>
                  <a:pt x="736821" y="118159"/>
                </a:lnTo>
                <a:lnTo>
                  <a:pt x="737785" y="119123"/>
                </a:lnTo>
                <a:lnTo>
                  <a:pt x="739712" y="120086"/>
                </a:lnTo>
                <a:lnTo>
                  <a:pt x="739712" y="118159"/>
                </a:lnTo>
                <a:lnTo>
                  <a:pt x="741639" y="119123"/>
                </a:lnTo>
                <a:lnTo>
                  <a:pt x="742633" y="121080"/>
                </a:lnTo>
                <a:lnTo>
                  <a:pt x="743597" y="122044"/>
                </a:lnTo>
                <a:lnTo>
                  <a:pt x="746487" y="122044"/>
                </a:lnTo>
                <a:lnTo>
                  <a:pt x="747451" y="120086"/>
                </a:lnTo>
                <a:lnTo>
                  <a:pt x="747451" y="121080"/>
                </a:lnTo>
                <a:lnTo>
                  <a:pt x="749408" y="121080"/>
                </a:lnTo>
                <a:lnTo>
                  <a:pt x="748445" y="123008"/>
                </a:lnTo>
                <a:lnTo>
                  <a:pt x="749408" y="123008"/>
                </a:lnTo>
                <a:lnTo>
                  <a:pt x="748445" y="123008"/>
                </a:lnTo>
                <a:lnTo>
                  <a:pt x="747451" y="123972"/>
                </a:lnTo>
                <a:lnTo>
                  <a:pt x="746487" y="127857"/>
                </a:lnTo>
                <a:lnTo>
                  <a:pt x="743597" y="127857"/>
                </a:lnTo>
                <a:lnTo>
                  <a:pt x="742633" y="128821"/>
                </a:lnTo>
                <a:lnTo>
                  <a:pt x="741639" y="134634"/>
                </a:lnTo>
                <a:lnTo>
                  <a:pt x="740676" y="138489"/>
                </a:lnTo>
                <a:lnTo>
                  <a:pt x="741639" y="140447"/>
                </a:lnTo>
                <a:lnTo>
                  <a:pt x="740676" y="141411"/>
                </a:lnTo>
                <a:lnTo>
                  <a:pt x="742633" y="143339"/>
                </a:lnTo>
                <a:lnTo>
                  <a:pt x="743597" y="142375"/>
                </a:lnTo>
                <a:lnTo>
                  <a:pt x="742633" y="144302"/>
                </a:lnTo>
                <a:lnTo>
                  <a:pt x="742633" y="147224"/>
                </a:lnTo>
                <a:lnTo>
                  <a:pt x="743597" y="147224"/>
                </a:lnTo>
                <a:lnTo>
                  <a:pt x="742633" y="148188"/>
                </a:lnTo>
                <a:lnTo>
                  <a:pt x="743597" y="149152"/>
                </a:lnTo>
                <a:lnTo>
                  <a:pt x="742633" y="149152"/>
                </a:lnTo>
                <a:lnTo>
                  <a:pt x="741639" y="150115"/>
                </a:lnTo>
                <a:lnTo>
                  <a:pt x="743597" y="153037"/>
                </a:lnTo>
                <a:lnTo>
                  <a:pt x="745524" y="154001"/>
                </a:lnTo>
                <a:lnTo>
                  <a:pt x="746487" y="154001"/>
                </a:lnTo>
                <a:lnTo>
                  <a:pt x="746487" y="153037"/>
                </a:lnTo>
                <a:lnTo>
                  <a:pt x="747451" y="152043"/>
                </a:lnTo>
                <a:lnTo>
                  <a:pt x="748445" y="153037"/>
                </a:lnTo>
                <a:lnTo>
                  <a:pt x="748445" y="152043"/>
                </a:lnTo>
                <a:lnTo>
                  <a:pt x="749408" y="152043"/>
                </a:lnTo>
                <a:lnTo>
                  <a:pt x="749408" y="153037"/>
                </a:lnTo>
                <a:lnTo>
                  <a:pt x="750372" y="154965"/>
                </a:lnTo>
                <a:lnTo>
                  <a:pt x="751335" y="154965"/>
                </a:lnTo>
                <a:lnTo>
                  <a:pt x="750372" y="155929"/>
                </a:lnTo>
                <a:lnTo>
                  <a:pt x="751335" y="156892"/>
                </a:lnTo>
                <a:lnTo>
                  <a:pt x="750372" y="156892"/>
                </a:lnTo>
                <a:lnTo>
                  <a:pt x="750372" y="158820"/>
                </a:lnTo>
                <a:lnTo>
                  <a:pt x="749408" y="159814"/>
                </a:lnTo>
                <a:lnTo>
                  <a:pt x="748445" y="162705"/>
                </a:lnTo>
                <a:lnTo>
                  <a:pt x="747451" y="163669"/>
                </a:lnTo>
                <a:lnTo>
                  <a:pt x="748445" y="165627"/>
                </a:lnTo>
                <a:lnTo>
                  <a:pt x="747451" y="165627"/>
                </a:lnTo>
                <a:lnTo>
                  <a:pt x="747451" y="166591"/>
                </a:lnTo>
                <a:lnTo>
                  <a:pt x="746487" y="167555"/>
                </a:lnTo>
                <a:lnTo>
                  <a:pt x="746487" y="166591"/>
                </a:lnTo>
                <a:lnTo>
                  <a:pt x="745524" y="166591"/>
                </a:lnTo>
                <a:lnTo>
                  <a:pt x="745524" y="168518"/>
                </a:lnTo>
                <a:lnTo>
                  <a:pt x="746487" y="171440"/>
                </a:lnTo>
                <a:lnTo>
                  <a:pt x="749408" y="174332"/>
                </a:lnTo>
                <a:lnTo>
                  <a:pt x="751335" y="176259"/>
                </a:lnTo>
                <a:lnTo>
                  <a:pt x="753263" y="176259"/>
                </a:lnTo>
                <a:lnTo>
                  <a:pt x="754226" y="176259"/>
                </a:lnTo>
                <a:lnTo>
                  <a:pt x="756184" y="175295"/>
                </a:lnTo>
                <a:lnTo>
                  <a:pt x="756184" y="174332"/>
                </a:lnTo>
                <a:lnTo>
                  <a:pt x="757147" y="172404"/>
                </a:lnTo>
                <a:lnTo>
                  <a:pt x="757147" y="171440"/>
                </a:lnTo>
                <a:lnTo>
                  <a:pt x="758111" y="170446"/>
                </a:lnTo>
                <a:lnTo>
                  <a:pt x="759074" y="171440"/>
                </a:lnTo>
                <a:lnTo>
                  <a:pt x="760038" y="169482"/>
                </a:lnTo>
                <a:lnTo>
                  <a:pt x="761002" y="170446"/>
                </a:lnTo>
                <a:lnTo>
                  <a:pt x="759074" y="172404"/>
                </a:lnTo>
                <a:lnTo>
                  <a:pt x="761002" y="175295"/>
                </a:lnTo>
                <a:lnTo>
                  <a:pt x="762959" y="175295"/>
                </a:lnTo>
                <a:lnTo>
                  <a:pt x="763922" y="175295"/>
                </a:lnTo>
                <a:lnTo>
                  <a:pt x="763922" y="174332"/>
                </a:lnTo>
                <a:lnTo>
                  <a:pt x="763922" y="173368"/>
                </a:lnTo>
                <a:lnTo>
                  <a:pt x="764886" y="175295"/>
                </a:lnTo>
                <a:lnTo>
                  <a:pt x="765850" y="174332"/>
                </a:lnTo>
                <a:lnTo>
                  <a:pt x="764886" y="176259"/>
                </a:lnTo>
                <a:lnTo>
                  <a:pt x="763922" y="176259"/>
                </a:lnTo>
                <a:lnTo>
                  <a:pt x="762959" y="177223"/>
                </a:lnTo>
                <a:lnTo>
                  <a:pt x="761995" y="178217"/>
                </a:lnTo>
                <a:lnTo>
                  <a:pt x="761002" y="180145"/>
                </a:lnTo>
                <a:lnTo>
                  <a:pt x="761995" y="183036"/>
                </a:lnTo>
                <a:lnTo>
                  <a:pt x="762959" y="183036"/>
                </a:lnTo>
                <a:lnTo>
                  <a:pt x="764886" y="183036"/>
                </a:lnTo>
                <a:lnTo>
                  <a:pt x="763922" y="184000"/>
                </a:lnTo>
                <a:lnTo>
                  <a:pt x="762959" y="184000"/>
                </a:lnTo>
                <a:lnTo>
                  <a:pt x="761995" y="184994"/>
                </a:lnTo>
                <a:lnTo>
                  <a:pt x="761002" y="184994"/>
                </a:lnTo>
                <a:lnTo>
                  <a:pt x="759074" y="185958"/>
                </a:lnTo>
                <a:lnTo>
                  <a:pt x="759074" y="184994"/>
                </a:lnTo>
                <a:lnTo>
                  <a:pt x="761002" y="184000"/>
                </a:lnTo>
                <a:lnTo>
                  <a:pt x="761002" y="183036"/>
                </a:lnTo>
                <a:lnTo>
                  <a:pt x="759074" y="181108"/>
                </a:lnTo>
                <a:lnTo>
                  <a:pt x="757147" y="180145"/>
                </a:lnTo>
                <a:lnTo>
                  <a:pt x="754226" y="181108"/>
                </a:lnTo>
                <a:lnTo>
                  <a:pt x="753263" y="182072"/>
                </a:lnTo>
                <a:lnTo>
                  <a:pt x="751335" y="183036"/>
                </a:lnTo>
                <a:lnTo>
                  <a:pt x="749408" y="184994"/>
                </a:lnTo>
                <a:lnTo>
                  <a:pt x="749408" y="184000"/>
                </a:lnTo>
                <a:lnTo>
                  <a:pt x="747451" y="185958"/>
                </a:lnTo>
                <a:lnTo>
                  <a:pt x="746487" y="185958"/>
                </a:lnTo>
                <a:lnTo>
                  <a:pt x="745524" y="185958"/>
                </a:lnTo>
                <a:lnTo>
                  <a:pt x="745524" y="189813"/>
                </a:lnTo>
                <a:lnTo>
                  <a:pt x="744560" y="190807"/>
                </a:lnTo>
                <a:lnTo>
                  <a:pt x="744560" y="193698"/>
                </a:lnTo>
                <a:lnTo>
                  <a:pt x="746487" y="197584"/>
                </a:lnTo>
                <a:lnTo>
                  <a:pt x="747451" y="199511"/>
                </a:lnTo>
                <a:lnTo>
                  <a:pt x="749408" y="200475"/>
                </a:lnTo>
                <a:lnTo>
                  <a:pt x="749408" y="199511"/>
                </a:lnTo>
                <a:lnTo>
                  <a:pt x="750372" y="199511"/>
                </a:lnTo>
                <a:lnTo>
                  <a:pt x="751335" y="198548"/>
                </a:lnTo>
                <a:lnTo>
                  <a:pt x="752299" y="198548"/>
                </a:lnTo>
                <a:lnTo>
                  <a:pt x="752299" y="199511"/>
                </a:lnTo>
                <a:lnTo>
                  <a:pt x="753263" y="199511"/>
                </a:lnTo>
                <a:lnTo>
                  <a:pt x="753263" y="198548"/>
                </a:lnTo>
                <a:lnTo>
                  <a:pt x="754226" y="198548"/>
                </a:lnTo>
                <a:lnTo>
                  <a:pt x="755220" y="197584"/>
                </a:lnTo>
                <a:lnTo>
                  <a:pt x="755220" y="201439"/>
                </a:lnTo>
                <a:lnTo>
                  <a:pt x="756184" y="202403"/>
                </a:lnTo>
                <a:lnTo>
                  <a:pt x="758111" y="202403"/>
                </a:lnTo>
                <a:lnTo>
                  <a:pt x="757147" y="203397"/>
                </a:lnTo>
                <a:lnTo>
                  <a:pt x="757147" y="204361"/>
                </a:lnTo>
                <a:lnTo>
                  <a:pt x="756184" y="204361"/>
                </a:lnTo>
                <a:lnTo>
                  <a:pt x="756184" y="205324"/>
                </a:lnTo>
                <a:lnTo>
                  <a:pt x="756184" y="206288"/>
                </a:lnTo>
                <a:lnTo>
                  <a:pt x="757147" y="208216"/>
                </a:lnTo>
                <a:lnTo>
                  <a:pt x="756184" y="210174"/>
                </a:lnTo>
                <a:lnTo>
                  <a:pt x="756184" y="209180"/>
                </a:lnTo>
                <a:lnTo>
                  <a:pt x="755220" y="208216"/>
                </a:lnTo>
                <a:lnTo>
                  <a:pt x="755220" y="207252"/>
                </a:lnTo>
                <a:lnTo>
                  <a:pt x="754226" y="207252"/>
                </a:lnTo>
                <a:lnTo>
                  <a:pt x="753263" y="207252"/>
                </a:lnTo>
                <a:lnTo>
                  <a:pt x="752299" y="211138"/>
                </a:lnTo>
                <a:lnTo>
                  <a:pt x="752299" y="212101"/>
                </a:lnTo>
                <a:lnTo>
                  <a:pt x="753263" y="213065"/>
                </a:lnTo>
                <a:lnTo>
                  <a:pt x="751335" y="213065"/>
                </a:lnTo>
                <a:lnTo>
                  <a:pt x="751335" y="214029"/>
                </a:lnTo>
                <a:lnTo>
                  <a:pt x="752299" y="214029"/>
                </a:lnTo>
                <a:lnTo>
                  <a:pt x="751335" y="215987"/>
                </a:lnTo>
                <a:lnTo>
                  <a:pt x="750372" y="215987"/>
                </a:lnTo>
                <a:lnTo>
                  <a:pt x="749408" y="216951"/>
                </a:lnTo>
                <a:lnTo>
                  <a:pt x="748445" y="216951"/>
                </a:lnTo>
                <a:lnTo>
                  <a:pt x="747451" y="215987"/>
                </a:lnTo>
                <a:lnTo>
                  <a:pt x="746487" y="215987"/>
                </a:lnTo>
                <a:lnTo>
                  <a:pt x="743597" y="216951"/>
                </a:lnTo>
                <a:lnTo>
                  <a:pt x="742633" y="218878"/>
                </a:lnTo>
                <a:lnTo>
                  <a:pt x="741639" y="220806"/>
                </a:lnTo>
                <a:lnTo>
                  <a:pt x="741639" y="223727"/>
                </a:lnTo>
                <a:lnTo>
                  <a:pt x="740676" y="224691"/>
                </a:lnTo>
                <a:lnTo>
                  <a:pt x="742633" y="229541"/>
                </a:lnTo>
                <a:lnTo>
                  <a:pt x="742633" y="231468"/>
                </a:lnTo>
                <a:lnTo>
                  <a:pt x="745524" y="233396"/>
                </a:lnTo>
                <a:lnTo>
                  <a:pt x="744560" y="235354"/>
                </a:lnTo>
                <a:lnTo>
                  <a:pt x="746487" y="237281"/>
                </a:lnTo>
                <a:lnTo>
                  <a:pt x="750372" y="238245"/>
                </a:lnTo>
                <a:lnTo>
                  <a:pt x="750372" y="239209"/>
                </a:lnTo>
                <a:lnTo>
                  <a:pt x="751335" y="241167"/>
                </a:lnTo>
                <a:lnTo>
                  <a:pt x="750372" y="242130"/>
                </a:lnTo>
                <a:lnTo>
                  <a:pt x="751335" y="242130"/>
                </a:lnTo>
                <a:lnTo>
                  <a:pt x="750372" y="243094"/>
                </a:lnTo>
                <a:lnTo>
                  <a:pt x="749408" y="244058"/>
                </a:lnTo>
                <a:lnTo>
                  <a:pt x="748445" y="244058"/>
                </a:lnTo>
                <a:lnTo>
                  <a:pt x="747451" y="244058"/>
                </a:lnTo>
                <a:lnTo>
                  <a:pt x="747451" y="242130"/>
                </a:lnTo>
                <a:lnTo>
                  <a:pt x="746487" y="242130"/>
                </a:lnTo>
                <a:lnTo>
                  <a:pt x="744560" y="242130"/>
                </a:lnTo>
                <a:lnTo>
                  <a:pt x="742633" y="243094"/>
                </a:lnTo>
                <a:lnTo>
                  <a:pt x="743597" y="243094"/>
                </a:lnTo>
                <a:lnTo>
                  <a:pt x="742633" y="245022"/>
                </a:lnTo>
                <a:lnTo>
                  <a:pt x="742633" y="246980"/>
                </a:lnTo>
                <a:lnTo>
                  <a:pt x="741639" y="247944"/>
                </a:lnTo>
                <a:lnTo>
                  <a:pt x="740676" y="246980"/>
                </a:lnTo>
                <a:lnTo>
                  <a:pt x="740676" y="247944"/>
                </a:lnTo>
                <a:lnTo>
                  <a:pt x="741639" y="248907"/>
                </a:lnTo>
                <a:lnTo>
                  <a:pt x="743597" y="249871"/>
                </a:lnTo>
                <a:lnTo>
                  <a:pt x="746487" y="250835"/>
                </a:lnTo>
                <a:lnTo>
                  <a:pt x="746487" y="252763"/>
                </a:lnTo>
                <a:lnTo>
                  <a:pt x="746487" y="253757"/>
                </a:lnTo>
                <a:lnTo>
                  <a:pt x="747451" y="255684"/>
                </a:lnTo>
                <a:lnTo>
                  <a:pt x="747451" y="257612"/>
                </a:lnTo>
                <a:lnTo>
                  <a:pt x="746487" y="259540"/>
                </a:lnTo>
                <a:lnTo>
                  <a:pt x="747451" y="261497"/>
                </a:lnTo>
                <a:lnTo>
                  <a:pt x="748445" y="263425"/>
                </a:lnTo>
                <a:lnTo>
                  <a:pt x="747451" y="265353"/>
                </a:lnTo>
                <a:lnTo>
                  <a:pt x="747451" y="266347"/>
                </a:lnTo>
                <a:lnTo>
                  <a:pt x="746487" y="267310"/>
                </a:lnTo>
                <a:lnTo>
                  <a:pt x="748445" y="269238"/>
                </a:lnTo>
                <a:lnTo>
                  <a:pt x="747451" y="272130"/>
                </a:lnTo>
                <a:lnTo>
                  <a:pt x="749408" y="274087"/>
                </a:lnTo>
                <a:lnTo>
                  <a:pt x="750372" y="277943"/>
                </a:lnTo>
                <a:lnTo>
                  <a:pt x="749408" y="278937"/>
                </a:lnTo>
                <a:lnTo>
                  <a:pt x="749408" y="277943"/>
                </a:lnTo>
                <a:lnTo>
                  <a:pt x="748445" y="277943"/>
                </a:lnTo>
                <a:lnTo>
                  <a:pt x="747451" y="278937"/>
                </a:lnTo>
                <a:lnTo>
                  <a:pt x="746487" y="280864"/>
                </a:lnTo>
                <a:lnTo>
                  <a:pt x="747451" y="282792"/>
                </a:lnTo>
                <a:lnTo>
                  <a:pt x="748445" y="283756"/>
                </a:lnTo>
                <a:lnTo>
                  <a:pt x="748445" y="282792"/>
                </a:lnTo>
                <a:lnTo>
                  <a:pt x="750372" y="282792"/>
                </a:lnTo>
                <a:lnTo>
                  <a:pt x="750372" y="284719"/>
                </a:lnTo>
                <a:lnTo>
                  <a:pt x="749408" y="286677"/>
                </a:lnTo>
                <a:lnTo>
                  <a:pt x="748445" y="286677"/>
                </a:lnTo>
                <a:lnTo>
                  <a:pt x="747451" y="288605"/>
                </a:lnTo>
                <a:lnTo>
                  <a:pt x="744560" y="290533"/>
                </a:lnTo>
                <a:lnTo>
                  <a:pt x="744560" y="292490"/>
                </a:lnTo>
                <a:lnTo>
                  <a:pt x="743597" y="293454"/>
                </a:lnTo>
                <a:lnTo>
                  <a:pt x="743597" y="294418"/>
                </a:lnTo>
                <a:lnTo>
                  <a:pt x="744560" y="295382"/>
                </a:lnTo>
                <a:lnTo>
                  <a:pt x="743597" y="296346"/>
                </a:lnTo>
                <a:lnTo>
                  <a:pt x="742633" y="299267"/>
                </a:lnTo>
                <a:lnTo>
                  <a:pt x="742633" y="302159"/>
                </a:lnTo>
                <a:lnTo>
                  <a:pt x="744560" y="304116"/>
                </a:lnTo>
                <a:lnTo>
                  <a:pt x="745524" y="303122"/>
                </a:lnTo>
                <a:lnTo>
                  <a:pt x="747451" y="305080"/>
                </a:lnTo>
                <a:lnTo>
                  <a:pt x="746487" y="306044"/>
                </a:lnTo>
                <a:lnTo>
                  <a:pt x="746487" y="305080"/>
                </a:lnTo>
                <a:lnTo>
                  <a:pt x="745524" y="306044"/>
                </a:lnTo>
                <a:lnTo>
                  <a:pt x="745524" y="307972"/>
                </a:lnTo>
                <a:lnTo>
                  <a:pt x="745524" y="309899"/>
                </a:lnTo>
                <a:lnTo>
                  <a:pt x="744560" y="309899"/>
                </a:lnTo>
                <a:lnTo>
                  <a:pt x="743597" y="311857"/>
                </a:lnTo>
                <a:lnTo>
                  <a:pt x="742633" y="312821"/>
                </a:lnTo>
                <a:lnTo>
                  <a:pt x="742633" y="313785"/>
                </a:lnTo>
                <a:lnTo>
                  <a:pt x="741639" y="315712"/>
                </a:lnTo>
                <a:lnTo>
                  <a:pt x="741639" y="316676"/>
                </a:lnTo>
                <a:lnTo>
                  <a:pt x="742633" y="316676"/>
                </a:lnTo>
                <a:lnTo>
                  <a:pt x="741639" y="316676"/>
                </a:lnTo>
                <a:lnTo>
                  <a:pt x="741639" y="317670"/>
                </a:lnTo>
                <a:lnTo>
                  <a:pt x="742633" y="317670"/>
                </a:lnTo>
                <a:lnTo>
                  <a:pt x="742633" y="318634"/>
                </a:lnTo>
                <a:lnTo>
                  <a:pt x="741639" y="318634"/>
                </a:lnTo>
                <a:lnTo>
                  <a:pt x="740676" y="319598"/>
                </a:lnTo>
                <a:lnTo>
                  <a:pt x="740676" y="320562"/>
                </a:lnTo>
                <a:lnTo>
                  <a:pt x="741639" y="320562"/>
                </a:lnTo>
                <a:lnTo>
                  <a:pt x="740676" y="321525"/>
                </a:lnTo>
                <a:lnTo>
                  <a:pt x="739712" y="322489"/>
                </a:lnTo>
                <a:lnTo>
                  <a:pt x="739712" y="323483"/>
                </a:lnTo>
                <a:lnTo>
                  <a:pt x="737785" y="327339"/>
                </a:lnTo>
                <a:lnTo>
                  <a:pt x="737785" y="328302"/>
                </a:lnTo>
                <a:lnTo>
                  <a:pt x="738748" y="328302"/>
                </a:lnTo>
                <a:lnTo>
                  <a:pt x="738748" y="329296"/>
                </a:lnTo>
                <a:lnTo>
                  <a:pt x="737785" y="330260"/>
                </a:lnTo>
                <a:lnTo>
                  <a:pt x="737785" y="331224"/>
                </a:lnTo>
                <a:lnTo>
                  <a:pt x="737785" y="332188"/>
                </a:lnTo>
                <a:lnTo>
                  <a:pt x="737785" y="334115"/>
                </a:lnTo>
                <a:lnTo>
                  <a:pt x="739712" y="335079"/>
                </a:lnTo>
                <a:lnTo>
                  <a:pt x="739712" y="334115"/>
                </a:lnTo>
                <a:lnTo>
                  <a:pt x="740676" y="335079"/>
                </a:lnTo>
                <a:lnTo>
                  <a:pt x="735858" y="338001"/>
                </a:lnTo>
                <a:lnTo>
                  <a:pt x="731973" y="344778"/>
                </a:lnTo>
                <a:lnTo>
                  <a:pt x="731010" y="348663"/>
                </a:lnTo>
                <a:lnTo>
                  <a:pt x="731973" y="349627"/>
                </a:lnTo>
                <a:lnTo>
                  <a:pt x="732937" y="349627"/>
                </a:lnTo>
                <a:lnTo>
                  <a:pt x="731973" y="350591"/>
                </a:lnTo>
                <a:lnTo>
                  <a:pt x="729052" y="354446"/>
                </a:lnTo>
                <a:lnTo>
                  <a:pt x="727125" y="357368"/>
                </a:lnTo>
                <a:lnTo>
                  <a:pt x="726161" y="361253"/>
                </a:lnTo>
                <a:lnTo>
                  <a:pt x="726161" y="362217"/>
                </a:lnTo>
                <a:lnTo>
                  <a:pt x="727125" y="362217"/>
                </a:lnTo>
                <a:lnTo>
                  <a:pt x="726161" y="363181"/>
                </a:lnTo>
                <a:lnTo>
                  <a:pt x="724234" y="366072"/>
                </a:lnTo>
                <a:lnTo>
                  <a:pt x="723271" y="368994"/>
                </a:lnTo>
                <a:lnTo>
                  <a:pt x="723271" y="372849"/>
                </a:lnTo>
                <a:lnTo>
                  <a:pt x="726161" y="372849"/>
                </a:lnTo>
                <a:lnTo>
                  <a:pt x="726161" y="373843"/>
                </a:lnTo>
                <a:lnTo>
                  <a:pt x="727125" y="374807"/>
                </a:lnTo>
                <a:lnTo>
                  <a:pt x="726161" y="374807"/>
                </a:lnTo>
                <a:lnTo>
                  <a:pt x="724234" y="376734"/>
                </a:lnTo>
                <a:lnTo>
                  <a:pt x="724234" y="377698"/>
                </a:lnTo>
                <a:lnTo>
                  <a:pt x="725198" y="377698"/>
                </a:lnTo>
                <a:lnTo>
                  <a:pt x="724234" y="379626"/>
                </a:lnTo>
                <a:lnTo>
                  <a:pt x="722277" y="380620"/>
                </a:lnTo>
                <a:lnTo>
                  <a:pt x="720350" y="382548"/>
                </a:lnTo>
                <a:lnTo>
                  <a:pt x="721313" y="383511"/>
                </a:lnTo>
                <a:lnTo>
                  <a:pt x="720350" y="384475"/>
                </a:lnTo>
                <a:lnTo>
                  <a:pt x="719386" y="384475"/>
                </a:lnTo>
                <a:lnTo>
                  <a:pt x="716465" y="386433"/>
                </a:lnTo>
                <a:lnTo>
                  <a:pt x="716465" y="388361"/>
                </a:lnTo>
                <a:lnTo>
                  <a:pt x="717459" y="389324"/>
                </a:lnTo>
                <a:lnTo>
                  <a:pt x="715502" y="390288"/>
                </a:lnTo>
                <a:lnTo>
                  <a:pt x="714538" y="389324"/>
                </a:lnTo>
                <a:lnTo>
                  <a:pt x="713574" y="390288"/>
                </a:lnTo>
                <a:lnTo>
                  <a:pt x="712611" y="390288"/>
                </a:lnTo>
                <a:lnTo>
                  <a:pt x="710684" y="391252"/>
                </a:lnTo>
                <a:lnTo>
                  <a:pt x="702915" y="394174"/>
                </a:lnTo>
                <a:lnTo>
                  <a:pt x="690328" y="400951"/>
                </a:lnTo>
                <a:lnTo>
                  <a:pt x="678704" y="408691"/>
                </a:lnTo>
                <a:lnTo>
                  <a:pt x="663226" y="418390"/>
                </a:lnTo>
                <a:lnTo>
                  <a:pt x="648712" y="429986"/>
                </a:lnTo>
                <a:lnTo>
                  <a:pt x="644828" y="433871"/>
                </a:lnTo>
                <a:lnTo>
                  <a:pt x="642901" y="434835"/>
                </a:lnTo>
                <a:lnTo>
                  <a:pt x="636125" y="440648"/>
                </a:lnTo>
                <a:lnTo>
                  <a:pt x="629350" y="447425"/>
                </a:lnTo>
                <a:lnTo>
                  <a:pt x="617727" y="460015"/>
                </a:lnTo>
                <a:lnTo>
                  <a:pt x="616763" y="460979"/>
                </a:lnTo>
                <a:lnTo>
                  <a:pt x="598364" y="482303"/>
                </a:lnTo>
                <a:lnTo>
                  <a:pt x="588668" y="495857"/>
                </a:lnTo>
                <a:lnTo>
                  <a:pt x="585777" y="495857"/>
                </a:lnTo>
                <a:lnTo>
                  <a:pt x="584814" y="495857"/>
                </a:lnTo>
                <a:lnTo>
                  <a:pt x="583820" y="495857"/>
                </a:lnTo>
                <a:lnTo>
                  <a:pt x="583820" y="494893"/>
                </a:lnTo>
                <a:lnTo>
                  <a:pt x="585777" y="493929"/>
                </a:lnTo>
                <a:lnTo>
                  <a:pt x="584814" y="493929"/>
                </a:lnTo>
                <a:lnTo>
                  <a:pt x="584814" y="492935"/>
                </a:lnTo>
                <a:lnTo>
                  <a:pt x="584814" y="493929"/>
                </a:lnTo>
                <a:lnTo>
                  <a:pt x="583820" y="492935"/>
                </a:lnTo>
                <a:lnTo>
                  <a:pt x="583820" y="491972"/>
                </a:lnTo>
                <a:lnTo>
                  <a:pt x="582856" y="491008"/>
                </a:lnTo>
                <a:lnTo>
                  <a:pt x="580929" y="491972"/>
                </a:lnTo>
                <a:lnTo>
                  <a:pt x="579966" y="491972"/>
                </a:lnTo>
                <a:lnTo>
                  <a:pt x="577045" y="490044"/>
                </a:lnTo>
                <a:lnTo>
                  <a:pt x="576081" y="490044"/>
                </a:lnTo>
                <a:lnTo>
                  <a:pt x="574154" y="490044"/>
                </a:lnTo>
                <a:lnTo>
                  <a:pt x="574154" y="489080"/>
                </a:lnTo>
                <a:lnTo>
                  <a:pt x="573190" y="490044"/>
                </a:lnTo>
                <a:lnTo>
                  <a:pt x="573190" y="489080"/>
                </a:lnTo>
                <a:lnTo>
                  <a:pt x="572227" y="488116"/>
                </a:lnTo>
                <a:lnTo>
                  <a:pt x="571263" y="488116"/>
                </a:lnTo>
                <a:lnTo>
                  <a:pt x="570269" y="488116"/>
                </a:lnTo>
                <a:lnTo>
                  <a:pt x="569306" y="488116"/>
                </a:lnTo>
                <a:lnTo>
                  <a:pt x="569306" y="487122"/>
                </a:lnTo>
                <a:lnTo>
                  <a:pt x="570269" y="486159"/>
                </a:lnTo>
                <a:lnTo>
                  <a:pt x="568342" y="485195"/>
                </a:lnTo>
                <a:lnTo>
                  <a:pt x="568342" y="484231"/>
                </a:lnTo>
                <a:lnTo>
                  <a:pt x="569306" y="484231"/>
                </a:lnTo>
                <a:lnTo>
                  <a:pt x="568342" y="483267"/>
                </a:lnTo>
                <a:lnTo>
                  <a:pt x="567379" y="483267"/>
                </a:lnTo>
                <a:lnTo>
                  <a:pt x="567379" y="482303"/>
                </a:lnTo>
                <a:lnTo>
                  <a:pt x="566415" y="480345"/>
                </a:lnTo>
                <a:lnTo>
                  <a:pt x="564458" y="480345"/>
                </a:lnTo>
                <a:lnTo>
                  <a:pt x="561567" y="479382"/>
                </a:lnTo>
                <a:lnTo>
                  <a:pt x="559640" y="478418"/>
                </a:lnTo>
                <a:lnTo>
                  <a:pt x="557682" y="478418"/>
                </a:lnTo>
                <a:lnTo>
                  <a:pt x="556719" y="477454"/>
                </a:lnTo>
                <a:lnTo>
                  <a:pt x="555755" y="477454"/>
                </a:lnTo>
                <a:lnTo>
                  <a:pt x="554792" y="477454"/>
                </a:lnTo>
                <a:lnTo>
                  <a:pt x="554792" y="476490"/>
                </a:lnTo>
                <a:lnTo>
                  <a:pt x="552864" y="476490"/>
                </a:lnTo>
                <a:lnTo>
                  <a:pt x="551871" y="477454"/>
                </a:lnTo>
                <a:lnTo>
                  <a:pt x="550907" y="479382"/>
                </a:lnTo>
                <a:lnTo>
                  <a:pt x="548980" y="480345"/>
                </a:lnTo>
                <a:lnTo>
                  <a:pt x="547053" y="481339"/>
                </a:lnTo>
                <a:lnTo>
                  <a:pt x="546089" y="480345"/>
                </a:lnTo>
                <a:lnTo>
                  <a:pt x="542205" y="482303"/>
                </a:lnTo>
                <a:lnTo>
                  <a:pt x="541241" y="483267"/>
                </a:lnTo>
                <a:lnTo>
                  <a:pt x="538320" y="483267"/>
                </a:lnTo>
                <a:lnTo>
                  <a:pt x="538320" y="484231"/>
                </a:lnTo>
                <a:lnTo>
                  <a:pt x="537356" y="484231"/>
                </a:lnTo>
                <a:lnTo>
                  <a:pt x="534466" y="485195"/>
                </a:lnTo>
                <a:lnTo>
                  <a:pt x="532508" y="485195"/>
                </a:lnTo>
                <a:lnTo>
                  <a:pt x="531545" y="485195"/>
                </a:lnTo>
                <a:lnTo>
                  <a:pt x="530581" y="485195"/>
                </a:lnTo>
                <a:lnTo>
                  <a:pt x="531545" y="489080"/>
                </a:lnTo>
                <a:lnTo>
                  <a:pt x="532508" y="489080"/>
                </a:lnTo>
                <a:lnTo>
                  <a:pt x="534466" y="491008"/>
                </a:lnTo>
                <a:lnTo>
                  <a:pt x="536393" y="492935"/>
                </a:lnTo>
                <a:lnTo>
                  <a:pt x="538320" y="492935"/>
                </a:lnTo>
                <a:lnTo>
                  <a:pt x="542205" y="498748"/>
                </a:lnTo>
                <a:lnTo>
                  <a:pt x="540277" y="497785"/>
                </a:lnTo>
                <a:lnTo>
                  <a:pt x="538320" y="497785"/>
                </a:lnTo>
                <a:lnTo>
                  <a:pt x="539284" y="496821"/>
                </a:lnTo>
                <a:lnTo>
                  <a:pt x="539284" y="495857"/>
                </a:lnTo>
                <a:lnTo>
                  <a:pt x="536393" y="495857"/>
                </a:lnTo>
                <a:lnTo>
                  <a:pt x="537356" y="494893"/>
                </a:lnTo>
                <a:lnTo>
                  <a:pt x="536393" y="494893"/>
                </a:lnTo>
                <a:lnTo>
                  <a:pt x="535429" y="494893"/>
                </a:lnTo>
                <a:lnTo>
                  <a:pt x="535429" y="493929"/>
                </a:lnTo>
                <a:lnTo>
                  <a:pt x="534466" y="492935"/>
                </a:lnTo>
                <a:lnTo>
                  <a:pt x="532508" y="492935"/>
                </a:lnTo>
                <a:lnTo>
                  <a:pt x="531545" y="491972"/>
                </a:lnTo>
                <a:lnTo>
                  <a:pt x="532508" y="491972"/>
                </a:lnTo>
                <a:lnTo>
                  <a:pt x="530581" y="491008"/>
                </a:lnTo>
                <a:lnTo>
                  <a:pt x="530581" y="490044"/>
                </a:lnTo>
                <a:lnTo>
                  <a:pt x="529618" y="490044"/>
                </a:lnTo>
                <a:lnTo>
                  <a:pt x="529618" y="489080"/>
                </a:lnTo>
                <a:lnTo>
                  <a:pt x="528654" y="490044"/>
                </a:lnTo>
                <a:lnTo>
                  <a:pt x="528654" y="491972"/>
                </a:lnTo>
                <a:lnTo>
                  <a:pt x="527690" y="491972"/>
                </a:lnTo>
                <a:lnTo>
                  <a:pt x="527690" y="491008"/>
                </a:lnTo>
                <a:lnTo>
                  <a:pt x="526697" y="490044"/>
                </a:lnTo>
                <a:lnTo>
                  <a:pt x="526697" y="489080"/>
                </a:lnTo>
                <a:lnTo>
                  <a:pt x="525733" y="489080"/>
                </a:lnTo>
                <a:lnTo>
                  <a:pt x="526697" y="488116"/>
                </a:lnTo>
                <a:lnTo>
                  <a:pt x="526697" y="485195"/>
                </a:lnTo>
                <a:lnTo>
                  <a:pt x="527690" y="485195"/>
                </a:lnTo>
                <a:lnTo>
                  <a:pt x="525733" y="485195"/>
                </a:lnTo>
                <a:lnTo>
                  <a:pt x="525733" y="484231"/>
                </a:lnTo>
                <a:lnTo>
                  <a:pt x="524769" y="484231"/>
                </a:lnTo>
                <a:lnTo>
                  <a:pt x="523806" y="484231"/>
                </a:lnTo>
                <a:lnTo>
                  <a:pt x="526697" y="482303"/>
                </a:lnTo>
                <a:lnTo>
                  <a:pt x="527690" y="482303"/>
                </a:lnTo>
                <a:lnTo>
                  <a:pt x="526697" y="481339"/>
                </a:lnTo>
                <a:lnTo>
                  <a:pt x="525733" y="481339"/>
                </a:lnTo>
                <a:lnTo>
                  <a:pt x="526697" y="480345"/>
                </a:lnTo>
                <a:lnTo>
                  <a:pt x="525733" y="480345"/>
                </a:lnTo>
                <a:lnTo>
                  <a:pt x="528654" y="479382"/>
                </a:lnTo>
                <a:lnTo>
                  <a:pt x="528654" y="478418"/>
                </a:lnTo>
                <a:lnTo>
                  <a:pt x="527690" y="477454"/>
                </a:lnTo>
                <a:lnTo>
                  <a:pt x="525733" y="477454"/>
                </a:lnTo>
                <a:lnTo>
                  <a:pt x="527690" y="475526"/>
                </a:lnTo>
                <a:lnTo>
                  <a:pt x="527690" y="476490"/>
                </a:lnTo>
                <a:lnTo>
                  <a:pt x="529618" y="476490"/>
                </a:lnTo>
                <a:lnTo>
                  <a:pt x="528654" y="477454"/>
                </a:lnTo>
                <a:lnTo>
                  <a:pt x="530581" y="477454"/>
                </a:lnTo>
                <a:lnTo>
                  <a:pt x="530581" y="478418"/>
                </a:lnTo>
                <a:lnTo>
                  <a:pt x="533472" y="478418"/>
                </a:lnTo>
                <a:lnTo>
                  <a:pt x="532508" y="480345"/>
                </a:lnTo>
                <a:lnTo>
                  <a:pt x="531545" y="480345"/>
                </a:lnTo>
                <a:lnTo>
                  <a:pt x="531545" y="481339"/>
                </a:lnTo>
                <a:lnTo>
                  <a:pt x="531545" y="482303"/>
                </a:lnTo>
                <a:lnTo>
                  <a:pt x="534466" y="480345"/>
                </a:lnTo>
                <a:lnTo>
                  <a:pt x="533472" y="482303"/>
                </a:lnTo>
                <a:lnTo>
                  <a:pt x="535429" y="481339"/>
                </a:lnTo>
                <a:lnTo>
                  <a:pt x="534466" y="480345"/>
                </a:lnTo>
                <a:lnTo>
                  <a:pt x="535429" y="479382"/>
                </a:lnTo>
                <a:lnTo>
                  <a:pt x="534466" y="480345"/>
                </a:lnTo>
                <a:lnTo>
                  <a:pt x="534466" y="477454"/>
                </a:lnTo>
                <a:lnTo>
                  <a:pt x="534466" y="476490"/>
                </a:lnTo>
                <a:lnTo>
                  <a:pt x="535429" y="476490"/>
                </a:lnTo>
                <a:lnTo>
                  <a:pt x="534466" y="476490"/>
                </a:lnTo>
                <a:lnTo>
                  <a:pt x="534466" y="474563"/>
                </a:lnTo>
                <a:lnTo>
                  <a:pt x="533472" y="474563"/>
                </a:lnTo>
                <a:lnTo>
                  <a:pt x="533472" y="473569"/>
                </a:lnTo>
                <a:lnTo>
                  <a:pt x="533472" y="472605"/>
                </a:lnTo>
                <a:lnTo>
                  <a:pt x="533472" y="471641"/>
                </a:lnTo>
                <a:lnTo>
                  <a:pt x="535429" y="470677"/>
                </a:lnTo>
                <a:lnTo>
                  <a:pt x="537356" y="470677"/>
                </a:lnTo>
                <a:lnTo>
                  <a:pt x="536393" y="470677"/>
                </a:lnTo>
                <a:lnTo>
                  <a:pt x="536393" y="471641"/>
                </a:lnTo>
                <a:lnTo>
                  <a:pt x="534466" y="472605"/>
                </a:lnTo>
                <a:lnTo>
                  <a:pt x="534466" y="473569"/>
                </a:lnTo>
                <a:lnTo>
                  <a:pt x="536393" y="473569"/>
                </a:lnTo>
                <a:lnTo>
                  <a:pt x="535429" y="473569"/>
                </a:lnTo>
                <a:lnTo>
                  <a:pt x="536393" y="474563"/>
                </a:lnTo>
                <a:lnTo>
                  <a:pt x="536393" y="475526"/>
                </a:lnTo>
                <a:lnTo>
                  <a:pt x="538320" y="473569"/>
                </a:lnTo>
                <a:lnTo>
                  <a:pt x="538320" y="475526"/>
                </a:lnTo>
                <a:lnTo>
                  <a:pt x="539284" y="474563"/>
                </a:lnTo>
                <a:lnTo>
                  <a:pt x="540277" y="474563"/>
                </a:lnTo>
                <a:lnTo>
                  <a:pt x="541241" y="474563"/>
                </a:lnTo>
                <a:lnTo>
                  <a:pt x="542205" y="473569"/>
                </a:lnTo>
                <a:lnTo>
                  <a:pt x="543168" y="474563"/>
                </a:lnTo>
                <a:lnTo>
                  <a:pt x="545095" y="474563"/>
                </a:lnTo>
                <a:lnTo>
                  <a:pt x="544132" y="473569"/>
                </a:lnTo>
                <a:lnTo>
                  <a:pt x="543168" y="472605"/>
                </a:lnTo>
                <a:lnTo>
                  <a:pt x="544132" y="471641"/>
                </a:lnTo>
                <a:lnTo>
                  <a:pt x="544132" y="470677"/>
                </a:lnTo>
                <a:lnTo>
                  <a:pt x="546089" y="470677"/>
                </a:lnTo>
                <a:lnTo>
                  <a:pt x="546089" y="469713"/>
                </a:lnTo>
                <a:lnTo>
                  <a:pt x="546089" y="467756"/>
                </a:lnTo>
                <a:lnTo>
                  <a:pt x="545095" y="466792"/>
                </a:lnTo>
                <a:lnTo>
                  <a:pt x="548016" y="466792"/>
                </a:lnTo>
                <a:lnTo>
                  <a:pt x="548980" y="466792"/>
                </a:lnTo>
                <a:lnTo>
                  <a:pt x="548980" y="467756"/>
                </a:lnTo>
                <a:lnTo>
                  <a:pt x="549943" y="466792"/>
                </a:lnTo>
                <a:lnTo>
                  <a:pt x="548980" y="464864"/>
                </a:lnTo>
                <a:lnTo>
                  <a:pt x="549943" y="464864"/>
                </a:lnTo>
                <a:lnTo>
                  <a:pt x="551871" y="464864"/>
                </a:lnTo>
                <a:lnTo>
                  <a:pt x="552864" y="464864"/>
                </a:lnTo>
                <a:lnTo>
                  <a:pt x="551871" y="464864"/>
                </a:lnTo>
                <a:lnTo>
                  <a:pt x="551871" y="462936"/>
                </a:lnTo>
                <a:lnTo>
                  <a:pt x="552864" y="461942"/>
                </a:lnTo>
                <a:lnTo>
                  <a:pt x="551871" y="461942"/>
                </a:lnTo>
                <a:lnTo>
                  <a:pt x="551871" y="460015"/>
                </a:lnTo>
                <a:lnTo>
                  <a:pt x="553828" y="460015"/>
                </a:lnTo>
                <a:lnTo>
                  <a:pt x="553828" y="459051"/>
                </a:lnTo>
                <a:lnTo>
                  <a:pt x="552864" y="458087"/>
                </a:lnTo>
                <a:lnTo>
                  <a:pt x="553828" y="458087"/>
                </a:lnTo>
                <a:lnTo>
                  <a:pt x="554792" y="458087"/>
                </a:lnTo>
                <a:lnTo>
                  <a:pt x="553828" y="457123"/>
                </a:lnTo>
                <a:lnTo>
                  <a:pt x="555755" y="457123"/>
                </a:lnTo>
                <a:lnTo>
                  <a:pt x="555755" y="456160"/>
                </a:lnTo>
                <a:lnTo>
                  <a:pt x="554792" y="456160"/>
                </a:lnTo>
                <a:lnTo>
                  <a:pt x="553828" y="457123"/>
                </a:lnTo>
                <a:lnTo>
                  <a:pt x="552864" y="457123"/>
                </a:lnTo>
                <a:lnTo>
                  <a:pt x="551871" y="457123"/>
                </a:lnTo>
                <a:lnTo>
                  <a:pt x="548980" y="458087"/>
                </a:lnTo>
                <a:lnTo>
                  <a:pt x="548980" y="459051"/>
                </a:lnTo>
                <a:lnTo>
                  <a:pt x="548980" y="458087"/>
                </a:lnTo>
                <a:lnTo>
                  <a:pt x="546089" y="458087"/>
                </a:lnTo>
                <a:lnTo>
                  <a:pt x="552864" y="455166"/>
                </a:lnTo>
                <a:lnTo>
                  <a:pt x="552864" y="454202"/>
                </a:lnTo>
                <a:lnTo>
                  <a:pt x="553828" y="453238"/>
                </a:lnTo>
                <a:lnTo>
                  <a:pt x="553828" y="452274"/>
                </a:lnTo>
                <a:lnTo>
                  <a:pt x="554792" y="452274"/>
                </a:lnTo>
                <a:lnTo>
                  <a:pt x="554792" y="451310"/>
                </a:lnTo>
                <a:lnTo>
                  <a:pt x="555755" y="451310"/>
                </a:lnTo>
                <a:lnTo>
                  <a:pt x="555755" y="450346"/>
                </a:lnTo>
                <a:lnTo>
                  <a:pt x="554792" y="450346"/>
                </a:lnTo>
                <a:lnTo>
                  <a:pt x="551871" y="451310"/>
                </a:lnTo>
                <a:lnTo>
                  <a:pt x="553828" y="449383"/>
                </a:lnTo>
                <a:lnTo>
                  <a:pt x="553828" y="447425"/>
                </a:lnTo>
                <a:lnTo>
                  <a:pt x="554792" y="446461"/>
                </a:lnTo>
                <a:lnTo>
                  <a:pt x="555755" y="447425"/>
                </a:lnTo>
                <a:lnTo>
                  <a:pt x="555755" y="445497"/>
                </a:lnTo>
                <a:lnTo>
                  <a:pt x="555755" y="444533"/>
                </a:lnTo>
                <a:lnTo>
                  <a:pt x="556719" y="445497"/>
                </a:lnTo>
                <a:lnTo>
                  <a:pt x="558646" y="444533"/>
                </a:lnTo>
                <a:lnTo>
                  <a:pt x="556719" y="443570"/>
                </a:lnTo>
                <a:lnTo>
                  <a:pt x="555755" y="442576"/>
                </a:lnTo>
                <a:lnTo>
                  <a:pt x="553828" y="441612"/>
                </a:lnTo>
                <a:lnTo>
                  <a:pt x="553828" y="438720"/>
                </a:lnTo>
                <a:lnTo>
                  <a:pt x="554792" y="438720"/>
                </a:lnTo>
                <a:lnTo>
                  <a:pt x="554792" y="436763"/>
                </a:lnTo>
                <a:lnTo>
                  <a:pt x="555755" y="436763"/>
                </a:lnTo>
                <a:lnTo>
                  <a:pt x="552864" y="436763"/>
                </a:lnTo>
                <a:lnTo>
                  <a:pt x="551871" y="435799"/>
                </a:lnTo>
                <a:lnTo>
                  <a:pt x="553828" y="434835"/>
                </a:lnTo>
                <a:lnTo>
                  <a:pt x="552864" y="433871"/>
                </a:lnTo>
                <a:lnTo>
                  <a:pt x="554792" y="432907"/>
                </a:lnTo>
                <a:lnTo>
                  <a:pt x="554792" y="431943"/>
                </a:lnTo>
                <a:lnTo>
                  <a:pt x="554792" y="430980"/>
                </a:lnTo>
                <a:lnTo>
                  <a:pt x="555755" y="430980"/>
                </a:lnTo>
                <a:lnTo>
                  <a:pt x="555755" y="429986"/>
                </a:lnTo>
                <a:lnTo>
                  <a:pt x="556719" y="429986"/>
                </a:lnTo>
                <a:lnTo>
                  <a:pt x="556719" y="429022"/>
                </a:lnTo>
                <a:lnTo>
                  <a:pt x="557682" y="429022"/>
                </a:lnTo>
                <a:lnTo>
                  <a:pt x="555755" y="429022"/>
                </a:lnTo>
                <a:lnTo>
                  <a:pt x="554792" y="429986"/>
                </a:lnTo>
                <a:lnTo>
                  <a:pt x="554792" y="428058"/>
                </a:lnTo>
                <a:lnTo>
                  <a:pt x="551871" y="429022"/>
                </a:lnTo>
                <a:lnTo>
                  <a:pt x="552864" y="428058"/>
                </a:lnTo>
                <a:lnTo>
                  <a:pt x="553828" y="427094"/>
                </a:lnTo>
                <a:lnTo>
                  <a:pt x="553828" y="426130"/>
                </a:lnTo>
                <a:lnTo>
                  <a:pt x="554792" y="426130"/>
                </a:lnTo>
                <a:lnTo>
                  <a:pt x="554792" y="425167"/>
                </a:lnTo>
                <a:lnTo>
                  <a:pt x="552864" y="426130"/>
                </a:lnTo>
                <a:lnTo>
                  <a:pt x="553828" y="422245"/>
                </a:lnTo>
                <a:lnTo>
                  <a:pt x="552864" y="422245"/>
                </a:lnTo>
                <a:lnTo>
                  <a:pt x="552864" y="421281"/>
                </a:lnTo>
                <a:lnTo>
                  <a:pt x="552864" y="418390"/>
                </a:lnTo>
                <a:lnTo>
                  <a:pt x="554792" y="419354"/>
                </a:lnTo>
                <a:lnTo>
                  <a:pt x="554792" y="417396"/>
                </a:lnTo>
                <a:lnTo>
                  <a:pt x="553828" y="417396"/>
                </a:lnTo>
                <a:lnTo>
                  <a:pt x="553828" y="416432"/>
                </a:lnTo>
                <a:lnTo>
                  <a:pt x="553828" y="415468"/>
                </a:lnTo>
                <a:lnTo>
                  <a:pt x="552864" y="415468"/>
                </a:lnTo>
                <a:lnTo>
                  <a:pt x="553828" y="414504"/>
                </a:lnTo>
                <a:lnTo>
                  <a:pt x="553828" y="413540"/>
                </a:lnTo>
                <a:lnTo>
                  <a:pt x="553828" y="412577"/>
                </a:lnTo>
                <a:lnTo>
                  <a:pt x="554792" y="411613"/>
                </a:lnTo>
                <a:lnTo>
                  <a:pt x="554792" y="412577"/>
                </a:lnTo>
                <a:lnTo>
                  <a:pt x="554792" y="411613"/>
                </a:lnTo>
                <a:lnTo>
                  <a:pt x="556719" y="412577"/>
                </a:lnTo>
                <a:lnTo>
                  <a:pt x="557682" y="411613"/>
                </a:lnTo>
                <a:lnTo>
                  <a:pt x="557682" y="410619"/>
                </a:lnTo>
                <a:lnTo>
                  <a:pt x="558646" y="410619"/>
                </a:lnTo>
                <a:lnTo>
                  <a:pt x="556719" y="409655"/>
                </a:lnTo>
                <a:lnTo>
                  <a:pt x="556719" y="407727"/>
                </a:lnTo>
                <a:lnTo>
                  <a:pt x="557682" y="405800"/>
                </a:lnTo>
                <a:lnTo>
                  <a:pt x="559640" y="405800"/>
                </a:lnTo>
                <a:lnTo>
                  <a:pt x="560603" y="404806"/>
                </a:lnTo>
                <a:lnTo>
                  <a:pt x="560603" y="405800"/>
                </a:lnTo>
                <a:lnTo>
                  <a:pt x="561567" y="406764"/>
                </a:lnTo>
                <a:lnTo>
                  <a:pt x="562530" y="406764"/>
                </a:lnTo>
                <a:lnTo>
                  <a:pt x="563494" y="405800"/>
                </a:lnTo>
                <a:lnTo>
                  <a:pt x="564458" y="406764"/>
                </a:lnTo>
                <a:lnTo>
                  <a:pt x="562530" y="409655"/>
                </a:lnTo>
                <a:lnTo>
                  <a:pt x="563494" y="409655"/>
                </a:lnTo>
                <a:lnTo>
                  <a:pt x="563494" y="410619"/>
                </a:lnTo>
                <a:lnTo>
                  <a:pt x="565451" y="409655"/>
                </a:lnTo>
                <a:lnTo>
                  <a:pt x="564458" y="408691"/>
                </a:lnTo>
                <a:lnTo>
                  <a:pt x="565451" y="406764"/>
                </a:lnTo>
                <a:lnTo>
                  <a:pt x="565451" y="404806"/>
                </a:lnTo>
                <a:lnTo>
                  <a:pt x="565451" y="403842"/>
                </a:lnTo>
                <a:lnTo>
                  <a:pt x="567379" y="403842"/>
                </a:lnTo>
                <a:lnTo>
                  <a:pt x="566415" y="403842"/>
                </a:lnTo>
                <a:lnTo>
                  <a:pt x="569306" y="403842"/>
                </a:lnTo>
                <a:lnTo>
                  <a:pt x="569306" y="405800"/>
                </a:lnTo>
                <a:lnTo>
                  <a:pt x="570269" y="405800"/>
                </a:lnTo>
                <a:lnTo>
                  <a:pt x="570269" y="404806"/>
                </a:lnTo>
                <a:lnTo>
                  <a:pt x="570269" y="403842"/>
                </a:lnTo>
                <a:lnTo>
                  <a:pt x="571263" y="402878"/>
                </a:lnTo>
                <a:lnTo>
                  <a:pt x="573190" y="402878"/>
                </a:lnTo>
                <a:lnTo>
                  <a:pt x="572227" y="401914"/>
                </a:lnTo>
                <a:lnTo>
                  <a:pt x="571263" y="401914"/>
                </a:lnTo>
                <a:lnTo>
                  <a:pt x="571263" y="399987"/>
                </a:lnTo>
                <a:lnTo>
                  <a:pt x="570269" y="399987"/>
                </a:lnTo>
                <a:lnTo>
                  <a:pt x="570269" y="399023"/>
                </a:lnTo>
                <a:lnTo>
                  <a:pt x="571263" y="399023"/>
                </a:lnTo>
                <a:lnTo>
                  <a:pt x="572227" y="398029"/>
                </a:lnTo>
                <a:lnTo>
                  <a:pt x="574154" y="397065"/>
                </a:lnTo>
                <a:lnTo>
                  <a:pt x="573190" y="397065"/>
                </a:lnTo>
                <a:lnTo>
                  <a:pt x="574154" y="396101"/>
                </a:lnTo>
                <a:lnTo>
                  <a:pt x="573190" y="395137"/>
                </a:lnTo>
                <a:lnTo>
                  <a:pt x="574154" y="394174"/>
                </a:lnTo>
                <a:lnTo>
                  <a:pt x="575117" y="393210"/>
                </a:lnTo>
                <a:lnTo>
                  <a:pt x="576081" y="391252"/>
                </a:lnTo>
                <a:lnTo>
                  <a:pt x="577045" y="391252"/>
                </a:lnTo>
                <a:lnTo>
                  <a:pt x="578038" y="390288"/>
                </a:lnTo>
                <a:lnTo>
                  <a:pt x="578038" y="392216"/>
                </a:lnTo>
                <a:lnTo>
                  <a:pt x="579002" y="393210"/>
                </a:lnTo>
                <a:lnTo>
                  <a:pt x="579966" y="393210"/>
                </a:lnTo>
                <a:lnTo>
                  <a:pt x="581893" y="391252"/>
                </a:lnTo>
                <a:lnTo>
                  <a:pt x="581893" y="393210"/>
                </a:lnTo>
                <a:lnTo>
                  <a:pt x="585777" y="392216"/>
                </a:lnTo>
                <a:lnTo>
                  <a:pt x="587704" y="392216"/>
                </a:lnTo>
                <a:lnTo>
                  <a:pt x="588668" y="392216"/>
                </a:lnTo>
                <a:lnTo>
                  <a:pt x="588668" y="393210"/>
                </a:lnTo>
                <a:lnTo>
                  <a:pt x="589632" y="393210"/>
                </a:lnTo>
                <a:lnTo>
                  <a:pt x="590625" y="392216"/>
                </a:lnTo>
                <a:lnTo>
                  <a:pt x="591589" y="391252"/>
                </a:lnTo>
                <a:lnTo>
                  <a:pt x="590625" y="389324"/>
                </a:lnTo>
                <a:lnTo>
                  <a:pt x="588668" y="389324"/>
                </a:lnTo>
                <a:lnTo>
                  <a:pt x="588668" y="387397"/>
                </a:lnTo>
                <a:lnTo>
                  <a:pt x="588668" y="386433"/>
                </a:lnTo>
                <a:lnTo>
                  <a:pt x="588668" y="385439"/>
                </a:lnTo>
                <a:lnTo>
                  <a:pt x="588668" y="384475"/>
                </a:lnTo>
                <a:lnTo>
                  <a:pt x="587704" y="385439"/>
                </a:lnTo>
                <a:lnTo>
                  <a:pt x="586741" y="384475"/>
                </a:lnTo>
                <a:lnTo>
                  <a:pt x="585777" y="381584"/>
                </a:lnTo>
                <a:lnTo>
                  <a:pt x="583820" y="380620"/>
                </a:lnTo>
                <a:lnTo>
                  <a:pt x="582856" y="380620"/>
                </a:lnTo>
                <a:lnTo>
                  <a:pt x="583820" y="378662"/>
                </a:lnTo>
                <a:lnTo>
                  <a:pt x="585777" y="376734"/>
                </a:lnTo>
                <a:lnTo>
                  <a:pt x="583820" y="374807"/>
                </a:lnTo>
                <a:lnTo>
                  <a:pt x="584814" y="373843"/>
                </a:lnTo>
                <a:lnTo>
                  <a:pt x="583820" y="373843"/>
                </a:lnTo>
                <a:lnTo>
                  <a:pt x="583820" y="372849"/>
                </a:lnTo>
                <a:lnTo>
                  <a:pt x="580929" y="373843"/>
                </a:lnTo>
                <a:lnTo>
                  <a:pt x="579966" y="372849"/>
                </a:lnTo>
                <a:lnTo>
                  <a:pt x="580929" y="371885"/>
                </a:lnTo>
                <a:lnTo>
                  <a:pt x="580929" y="368030"/>
                </a:lnTo>
                <a:lnTo>
                  <a:pt x="579966" y="368030"/>
                </a:lnTo>
                <a:lnTo>
                  <a:pt x="579966" y="368994"/>
                </a:lnTo>
                <a:lnTo>
                  <a:pt x="578038" y="369958"/>
                </a:lnTo>
                <a:lnTo>
                  <a:pt x="579002" y="369958"/>
                </a:lnTo>
                <a:lnTo>
                  <a:pt x="578038" y="371885"/>
                </a:lnTo>
                <a:lnTo>
                  <a:pt x="579002" y="372849"/>
                </a:lnTo>
                <a:lnTo>
                  <a:pt x="578038" y="373843"/>
                </a:lnTo>
                <a:lnTo>
                  <a:pt x="577045" y="372849"/>
                </a:lnTo>
                <a:lnTo>
                  <a:pt x="576081" y="371885"/>
                </a:lnTo>
                <a:lnTo>
                  <a:pt x="575117" y="371885"/>
                </a:lnTo>
                <a:lnTo>
                  <a:pt x="574154" y="368994"/>
                </a:lnTo>
                <a:lnTo>
                  <a:pt x="573190" y="368994"/>
                </a:lnTo>
                <a:lnTo>
                  <a:pt x="573190" y="370921"/>
                </a:lnTo>
                <a:lnTo>
                  <a:pt x="574154" y="371885"/>
                </a:lnTo>
                <a:lnTo>
                  <a:pt x="572227" y="370921"/>
                </a:lnTo>
                <a:lnTo>
                  <a:pt x="570269" y="373843"/>
                </a:lnTo>
                <a:lnTo>
                  <a:pt x="569306" y="372849"/>
                </a:lnTo>
                <a:lnTo>
                  <a:pt x="570269" y="371885"/>
                </a:lnTo>
                <a:lnTo>
                  <a:pt x="566415" y="371885"/>
                </a:lnTo>
                <a:lnTo>
                  <a:pt x="566415" y="370921"/>
                </a:lnTo>
                <a:lnTo>
                  <a:pt x="566415" y="369958"/>
                </a:lnTo>
                <a:lnTo>
                  <a:pt x="566415" y="368030"/>
                </a:lnTo>
                <a:lnTo>
                  <a:pt x="564458" y="367036"/>
                </a:lnTo>
                <a:lnTo>
                  <a:pt x="567379" y="366072"/>
                </a:lnTo>
                <a:lnTo>
                  <a:pt x="568342" y="366072"/>
                </a:lnTo>
                <a:lnTo>
                  <a:pt x="567379" y="366072"/>
                </a:lnTo>
                <a:lnTo>
                  <a:pt x="565451" y="365108"/>
                </a:lnTo>
                <a:lnTo>
                  <a:pt x="564458" y="366072"/>
                </a:lnTo>
                <a:lnTo>
                  <a:pt x="562530" y="365108"/>
                </a:lnTo>
                <a:lnTo>
                  <a:pt x="562530" y="366072"/>
                </a:lnTo>
                <a:lnTo>
                  <a:pt x="563494" y="368030"/>
                </a:lnTo>
                <a:lnTo>
                  <a:pt x="562530" y="368030"/>
                </a:lnTo>
                <a:lnTo>
                  <a:pt x="561567" y="368994"/>
                </a:lnTo>
                <a:lnTo>
                  <a:pt x="560603" y="368994"/>
                </a:lnTo>
                <a:lnTo>
                  <a:pt x="557682" y="367036"/>
                </a:lnTo>
                <a:lnTo>
                  <a:pt x="556719" y="367036"/>
                </a:lnTo>
                <a:lnTo>
                  <a:pt x="555755" y="368030"/>
                </a:lnTo>
                <a:lnTo>
                  <a:pt x="556719" y="368994"/>
                </a:lnTo>
                <a:lnTo>
                  <a:pt x="557682" y="369958"/>
                </a:lnTo>
                <a:lnTo>
                  <a:pt x="555755" y="370921"/>
                </a:lnTo>
                <a:lnTo>
                  <a:pt x="554792" y="368994"/>
                </a:lnTo>
                <a:lnTo>
                  <a:pt x="553828" y="367036"/>
                </a:lnTo>
                <a:lnTo>
                  <a:pt x="552864" y="367036"/>
                </a:lnTo>
                <a:lnTo>
                  <a:pt x="551871" y="367036"/>
                </a:lnTo>
                <a:lnTo>
                  <a:pt x="550907" y="365108"/>
                </a:lnTo>
                <a:lnTo>
                  <a:pt x="549943" y="365108"/>
                </a:lnTo>
                <a:lnTo>
                  <a:pt x="548980" y="366072"/>
                </a:lnTo>
                <a:lnTo>
                  <a:pt x="548980" y="367036"/>
                </a:lnTo>
                <a:lnTo>
                  <a:pt x="547053" y="368030"/>
                </a:lnTo>
                <a:lnTo>
                  <a:pt x="545095" y="367036"/>
                </a:lnTo>
                <a:lnTo>
                  <a:pt x="544132" y="368030"/>
                </a:lnTo>
                <a:lnTo>
                  <a:pt x="543168" y="369958"/>
                </a:lnTo>
                <a:lnTo>
                  <a:pt x="542205" y="370921"/>
                </a:lnTo>
                <a:lnTo>
                  <a:pt x="538320" y="370921"/>
                </a:lnTo>
                <a:lnTo>
                  <a:pt x="537356" y="370921"/>
                </a:lnTo>
                <a:lnTo>
                  <a:pt x="535429" y="369958"/>
                </a:lnTo>
                <a:lnTo>
                  <a:pt x="533472" y="371885"/>
                </a:lnTo>
                <a:lnTo>
                  <a:pt x="531545" y="369958"/>
                </a:lnTo>
                <a:lnTo>
                  <a:pt x="529618" y="369958"/>
                </a:lnTo>
                <a:lnTo>
                  <a:pt x="529618" y="368994"/>
                </a:lnTo>
                <a:lnTo>
                  <a:pt x="530581" y="367036"/>
                </a:lnTo>
                <a:lnTo>
                  <a:pt x="531545" y="366072"/>
                </a:lnTo>
                <a:lnTo>
                  <a:pt x="531545" y="365108"/>
                </a:lnTo>
                <a:lnTo>
                  <a:pt x="529618" y="364145"/>
                </a:lnTo>
                <a:lnTo>
                  <a:pt x="529618" y="363181"/>
                </a:lnTo>
                <a:lnTo>
                  <a:pt x="528654" y="364145"/>
                </a:lnTo>
                <a:lnTo>
                  <a:pt x="528654" y="365108"/>
                </a:lnTo>
                <a:lnTo>
                  <a:pt x="526697" y="366072"/>
                </a:lnTo>
                <a:lnTo>
                  <a:pt x="525733" y="368030"/>
                </a:lnTo>
                <a:lnTo>
                  <a:pt x="524769" y="368030"/>
                </a:lnTo>
                <a:lnTo>
                  <a:pt x="526697" y="370921"/>
                </a:lnTo>
                <a:lnTo>
                  <a:pt x="527690" y="372849"/>
                </a:lnTo>
                <a:lnTo>
                  <a:pt x="524769" y="373843"/>
                </a:lnTo>
                <a:lnTo>
                  <a:pt x="523806" y="372849"/>
                </a:lnTo>
                <a:lnTo>
                  <a:pt x="523806" y="369958"/>
                </a:lnTo>
                <a:lnTo>
                  <a:pt x="521879" y="367036"/>
                </a:lnTo>
                <a:lnTo>
                  <a:pt x="520915" y="367036"/>
                </a:lnTo>
                <a:lnTo>
                  <a:pt x="519921" y="367036"/>
                </a:lnTo>
                <a:lnTo>
                  <a:pt x="518958" y="366072"/>
                </a:lnTo>
                <a:lnTo>
                  <a:pt x="517994" y="366072"/>
                </a:lnTo>
                <a:lnTo>
                  <a:pt x="516067" y="368030"/>
                </a:lnTo>
                <a:lnTo>
                  <a:pt x="515103" y="368994"/>
                </a:lnTo>
                <a:lnTo>
                  <a:pt x="514110" y="368030"/>
                </a:lnTo>
                <a:lnTo>
                  <a:pt x="512182" y="364145"/>
                </a:lnTo>
                <a:lnTo>
                  <a:pt x="512182" y="363181"/>
                </a:lnTo>
                <a:lnTo>
                  <a:pt x="509292" y="365108"/>
                </a:lnTo>
                <a:lnTo>
                  <a:pt x="510255" y="366072"/>
                </a:lnTo>
                <a:lnTo>
                  <a:pt x="511219" y="366072"/>
                </a:lnTo>
                <a:lnTo>
                  <a:pt x="511219" y="367036"/>
                </a:lnTo>
                <a:lnTo>
                  <a:pt x="508298" y="368030"/>
                </a:lnTo>
                <a:lnTo>
                  <a:pt x="506371" y="367036"/>
                </a:lnTo>
                <a:lnTo>
                  <a:pt x="505407" y="367036"/>
                </a:lnTo>
                <a:lnTo>
                  <a:pt x="505407" y="366072"/>
                </a:lnTo>
                <a:lnTo>
                  <a:pt x="504444" y="365108"/>
                </a:lnTo>
                <a:lnTo>
                  <a:pt x="502516" y="364145"/>
                </a:lnTo>
                <a:lnTo>
                  <a:pt x="500559" y="364145"/>
                </a:lnTo>
                <a:lnTo>
                  <a:pt x="499595" y="365108"/>
                </a:lnTo>
                <a:lnTo>
                  <a:pt x="498632" y="365108"/>
                </a:lnTo>
                <a:lnTo>
                  <a:pt x="499595" y="368030"/>
                </a:lnTo>
                <a:lnTo>
                  <a:pt x="498632" y="368030"/>
                </a:lnTo>
                <a:lnTo>
                  <a:pt x="497668" y="368994"/>
                </a:lnTo>
                <a:lnTo>
                  <a:pt x="497668" y="367036"/>
                </a:lnTo>
                <a:lnTo>
                  <a:pt x="497668" y="363181"/>
                </a:lnTo>
                <a:lnTo>
                  <a:pt x="496705" y="362217"/>
                </a:lnTo>
                <a:lnTo>
                  <a:pt x="495741" y="362217"/>
                </a:lnTo>
                <a:lnTo>
                  <a:pt x="494747" y="363181"/>
                </a:lnTo>
                <a:lnTo>
                  <a:pt x="493784" y="366072"/>
                </a:lnTo>
                <a:lnTo>
                  <a:pt x="492820" y="366072"/>
                </a:lnTo>
                <a:lnTo>
                  <a:pt x="491857" y="366072"/>
                </a:lnTo>
                <a:lnTo>
                  <a:pt x="490893" y="364145"/>
                </a:lnTo>
                <a:lnTo>
                  <a:pt x="487008" y="364145"/>
                </a:lnTo>
                <a:lnTo>
                  <a:pt x="485081" y="364145"/>
                </a:lnTo>
                <a:lnTo>
                  <a:pt x="484118" y="363181"/>
                </a:lnTo>
                <a:lnTo>
                  <a:pt x="482160" y="361253"/>
                </a:lnTo>
                <a:lnTo>
                  <a:pt x="480233" y="361253"/>
                </a:lnTo>
                <a:lnTo>
                  <a:pt x="476349" y="361253"/>
                </a:lnTo>
                <a:lnTo>
                  <a:pt x="473458" y="360259"/>
                </a:lnTo>
                <a:lnTo>
                  <a:pt x="472494" y="360259"/>
                </a:lnTo>
                <a:lnTo>
                  <a:pt x="471531" y="360259"/>
                </a:lnTo>
                <a:lnTo>
                  <a:pt x="471531" y="363181"/>
                </a:lnTo>
                <a:lnTo>
                  <a:pt x="470567" y="363181"/>
                </a:lnTo>
                <a:lnTo>
                  <a:pt x="469573" y="363181"/>
                </a:lnTo>
                <a:lnTo>
                  <a:pt x="468610" y="362217"/>
                </a:lnTo>
                <a:lnTo>
                  <a:pt x="466683" y="361253"/>
                </a:lnTo>
                <a:lnTo>
                  <a:pt x="464755" y="358331"/>
                </a:lnTo>
                <a:lnTo>
                  <a:pt x="462798" y="356404"/>
                </a:lnTo>
                <a:lnTo>
                  <a:pt x="461834" y="356404"/>
                </a:lnTo>
                <a:lnTo>
                  <a:pt x="459907" y="358331"/>
                </a:lnTo>
                <a:lnTo>
                  <a:pt x="457980" y="358331"/>
                </a:lnTo>
                <a:lnTo>
                  <a:pt x="456986" y="356404"/>
                </a:lnTo>
                <a:lnTo>
                  <a:pt x="457980" y="354446"/>
                </a:lnTo>
                <a:lnTo>
                  <a:pt x="455059" y="351555"/>
                </a:lnTo>
                <a:lnTo>
                  <a:pt x="452168" y="350591"/>
                </a:lnTo>
                <a:lnTo>
                  <a:pt x="453132" y="347669"/>
                </a:lnTo>
                <a:lnTo>
                  <a:pt x="451175" y="344778"/>
                </a:lnTo>
                <a:lnTo>
                  <a:pt x="450211" y="343814"/>
                </a:lnTo>
                <a:lnTo>
                  <a:pt x="448284" y="342850"/>
                </a:lnTo>
                <a:lnTo>
                  <a:pt x="448284" y="339928"/>
                </a:lnTo>
                <a:lnTo>
                  <a:pt x="447320" y="339928"/>
                </a:lnTo>
                <a:lnTo>
                  <a:pt x="445393" y="339928"/>
                </a:lnTo>
                <a:lnTo>
                  <a:pt x="440545" y="337037"/>
                </a:lnTo>
                <a:lnTo>
                  <a:pt x="439581" y="337037"/>
                </a:lnTo>
                <a:lnTo>
                  <a:pt x="439581" y="334115"/>
                </a:lnTo>
                <a:lnTo>
                  <a:pt x="439581" y="331224"/>
                </a:lnTo>
                <a:lnTo>
                  <a:pt x="438618" y="330260"/>
                </a:lnTo>
                <a:lnTo>
                  <a:pt x="438618" y="329296"/>
                </a:lnTo>
                <a:lnTo>
                  <a:pt x="437624" y="328302"/>
                </a:lnTo>
                <a:lnTo>
                  <a:pt x="436660" y="330260"/>
                </a:lnTo>
                <a:lnTo>
                  <a:pt x="434733" y="329296"/>
                </a:lnTo>
                <a:lnTo>
                  <a:pt x="434733" y="328302"/>
                </a:lnTo>
                <a:lnTo>
                  <a:pt x="435697" y="326375"/>
                </a:lnTo>
                <a:lnTo>
                  <a:pt x="434733" y="323483"/>
                </a:lnTo>
                <a:lnTo>
                  <a:pt x="435697" y="321525"/>
                </a:lnTo>
                <a:lnTo>
                  <a:pt x="434733" y="321525"/>
                </a:lnTo>
                <a:lnTo>
                  <a:pt x="434733" y="320562"/>
                </a:lnTo>
                <a:lnTo>
                  <a:pt x="430849" y="321525"/>
                </a:lnTo>
                <a:lnTo>
                  <a:pt x="430849" y="320562"/>
                </a:lnTo>
                <a:lnTo>
                  <a:pt x="428922" y="317670"/>
                </a:lnTo>
                <a:lnTo>
                  <a:pt x="427958" y="317670"/>
                </a:lnTo>
                <a:lnTo>
                  <a:pt x="425037" y="320562"/>
                </a:lnTo>
                <a:lnTo>
                  <a:pt x="424073" y="320562"/>
                </a:lnTo>
                <a:lnTo>
                  <a:pt x="423110" y="320562"/>
                </a:lnTo>
                <a:lnTo>
                  <a:pt x="422146" y="319598"/>
                </a:lnTo>
                <a:lnTo>
                  <a:pt x="423110" y="316676"/>
                </a:lnTo>
                <a:lnTo>
                  <a:pt x="422146" y="314749"/>
                </a:lnTo>
                <a:lnTo>
                  <a:pt x="421183" y="313785"/>
                </a:lnTo>
                <a:lnTo>
                  <a:pt x="418262" y="312821"/>
                </a:lnTo>
                <a:lnTo>
                  <a:pt x="419225" y="311857"/>
                </a:lnTo>
                <a:lnTo>
                  <a:pt x="421183" y="310893"/>
                </a:lnTo>
                <a:lnTo>
                  <a:pt x="422146" y="308936"/>
                </a:lnTo>
                <a:lnTo>
                  <a:pt x="422146" y="307008"/>
                </a:lnTo>
                <a:lnTo>
                  <a:pt x="422146" y="306044"/>
                </a:lnTo>
                <a:lnTo>
                  <a:pt x="422146" y="305080"/>
                </a:lnTo>
                <a:lnTo>
                  <a:pt x="420219" y="303122"/>
                </a:lnTo>
                <a:lnTo>
                  <a:pt x="415371" y="302159"/>
                </a:lnTo>
                <a:lnTo>
                  <a:pt x="416335" y="301195"/>
                </a:lnTo>
                <a:lnTo>
                  <a:pt x="414407" y="299267"/>
                </a:lnTo>
                <a:lnTo>
                  <a:pt x="415371" y="297309"/>
                </a:lnTo>
                <a:lnTo>
                  <a:pt x="414407" y="296346"/>
                </a:lnTo>
                <a:lnTo>
                  <a:pt x="412450" y="296346"/>
                </a:lnTo>
                <a:lnTo>
                  <a:pt x="408596" y="294418"/>
                </a:lnTo>
                <a:lnTo>
                  <a:pt x="407632" y="292490"/>
                </a:lnTo>
                <a:lnTo>
                  <a:pt x="406638" y="291526"/>
                </a:lnTo>
                <a:lnTo>
                  <a:pt x="405675" y="292490"/>
                </a:lnTo>
                <a:lnTo>
                  <a:pt x="404711" y="295382"/>
                </a:lnTo>
                <a:lnTo>
                  <a:pt x="402784" y="295382"/>
                </a:lnTo>
                <a:lnTo>
                  <a:pt x="402784" y="294418"/>
                </a:lnTo>
                <a:lnTo>
                  <a:pt x="401820" y="293454"/>
                </a:lnTo>
                <a:lnTo>
                  <a:pt x="401820" y="292490"/>
                </a:lnTo>
                <a:lnTo>
                  <a:pt x="401820" y="289569"/>
                </a:lnTo>
                <a:lnTo>
                  <a:pt x="398899" y="287641"/>
                </a:lnTo>
                <a:lnTo>
                  <a:pt x="396972" y="285713"/>
                </a:lnTo>
                <a:lnTo>
                  <a:pt x="396972" y="283756"/>
                </a:lnTo>
                <a:lnTo>
                  <a:pt x="396972" y="281828"/>
                </a:lnTo>
                <a:lnTo>
                  <a:pt x="396972" y="280864"/>
                </a:lnTo>
                <a:lnTo>
                  <a:pt x="394051" y="280864"/>
                </a:lnTo>
                <a:lnTo>
                  <a:pt x="393088" y="279900"/>
                </a:lnTo>
                <a:lnTo>
                  <a:pt x="394051" y="276979"/>
                </a:lnTo>
                <a:lnTo>
                  <a:pt x="393088" y="276015"/>
                </a:lnTo>
                <a:lnTo>
                  <a:pt x="391161" y="275051"/>
                </a:lnTo>
                <a:lnTo>
                  <a:pt x="390197" y="275051"/>
                </a:lnTo>
                <a:lnTo>
                  <a:pt x="387276" y="276015"/>
                </a:lnTo>
                <a:lnTo>
                  <a:pt x="386312" y="276015"/>
                </a:lnTo>
                <a:lnTo>
                  <a:pt x="386312" y="275051"/>
                </a:lnTo>
                <a:lnTo>
                  <a:pt x="385349" y="272130"/>
                </a:lnTo>
                <a:lnTo>
                  <a:pt x="385349" y="271166"/>
                </a:lnTo>
                <a:lnTo>
                  <a:pt x="382458" y="271166"/>
                </a:lnTo>
                <a:lnTo>
                  <a:pt x="379537" y="269238"/>
                </a:lnTo>
                <a:lnTo>
                  <a:pt x="377610" y="267310"/>
                </a:lnTo>
                <a:lnTo>
                  <a:pt x="374689" y="267310"/>
                </a:lnTo>
                <a:lnTo>
                  <a:pt x="372762" y="266347"/>
                </a:lnTo>
                <a:lnTo>
                  <a:pt x="371798" y="267310"/>
                </a:lnTo>
                <a:lnTo>
                  <a:pt x="370835" y="268274"/>
                </a:lnTo>
                <a:lnTo>
                  <a:pt x="369871" y="267310"/>
                </a:lnTo>
                <a:lnTo>
                  <a:pt x="368877" y="265353"/>
                </a:lnTo>
                <a:lnTo>
                  <a:pt x="365987" y="263425"/>
                </a:lnTo>
                <a:lnTo>
                  <a:pt x="365987" y="261497"/>
                </a:lnTo>
                <a:lnTo>
                  <a:pt x="365023" y="259540"/>
                </a:lnTo>
                <a:lnTo>
                  <a:pt x="363096" y="260533"/>
                </a:lnTo>
                <a:lnTo>
                  <a:pt x="360175" y="259540"/>
                </a:lnTo>
                <a:lnTo>
                  <a:pt x="360175" y="257612"/>
                </a:lnTo>
                <a:lnTo>
                  <a:pt x="361138" y="256648"/>
                </a:lnTo>
                <a:lnTo>
                  <a:pt x="360175" y="255684"/>
                </a:lnTo>
                <a:lnTo>
                  <a:pt x="360175" y="253757"/>
                </a:lnTo>
                <a:lnTo>
                  <a:pt x="360175" y="252763"/>
                </a:lnTo>
                <a:lnTo>
                  <a:pt x="359211" y="252763"/>
                </a:lnTo>
                <a:lnTo>
                  <a:pt x="357284" y="251799"/>
                </a:lnTo>
                <a:lnTo>
                  <a:pt x="354363" y="253757"/>
                </a:lnTo>
                <a:lnTo>
                  <a:pt x="352436" y="251799"/>
                </a:lnTo>
                <a:lnTo>
                  <a:pt x="350509" y="250835"/>
                </a:lnTo>
                <a:lnTo>
                  <a:pt x="351472" y="246980"/>
                </a:lnTo>
                <a:lnTo>
                  <a:pt x="351472" y="245986"/>
                </a:lnTo>
                <a:lnTo>
                  <a:pt x="349515" y="245022"/>
                </a:lnTo>
                <a:lnTo>
                  <a:pt x="347588" y="245986"/>
                </a:lnTo>
                <a:lnTo>
                  <a:pt x="346624" y="246980"/>
                </a:lnTo>
                <a:lnTo>
                  <a:pt x="345661" y="247944"/>
                </a:lnTo>
                <a:lnTo>
                  <a:pt x="344697" y="249871"/>
                </a:lnTo>
                <a:lnTo>
                  <a:pt x="342740" y="249871"/>
                </a:lnTo>
                <a:lnTo>
                  <a:pt x="342740" y="248907"/>
                </a:lnTo>
                <a:lnTo>
                  <a:pt x="342740" y="246980"/>
                </a:lnTo>
                <a:lnTo>
                  <a:pt x="339849" y="244058"/>
                </a:lnTo>
                <a:lnTo>
                  <a:pt x="339849" y="243094"/>
                </a:lnTo>
                <a:lnTo>
                  <a:pt x="338885" y="243094"/>
                </a:lnTo>
                <a:lnTo>
                  <a:pt x="337922" y="242130"/>
                </a:lnTo>
                <a:lnTo>
                  <a:pt x="336928" y="241167"/>
                </a:lnTo>
                <a:lnTo>
                  <a:pt x="336928" y="237281"/>
                </a:lnTo>
                <a:lnTo>
                  <a:pt x="335964" y="237281"/>
                </a:lnTo>
                <a:lnTo>
                  <a:pt x="335001" y="235354"/>
                </a:lnTo>
                <a:lnTo>
                  <a:pt x="332110" y="235354"/>
                </a:lnTo>
                <a:lnTo>
                  <a:pt x="328226" y="236317"/>
                </a:lnTo>
                <a:lnTo>
                  <a:pt x="326298" y="235354"/>
                </a:lnTo>
                <a:lnTo>
                  <a:pt x="326298" y="236317"/>
                </a:lnTo>
                <a:lnTo>
                  <a:pt x="325335" y="236317"/>
                </a:lnTo>
                <a:lnTo>
                  <a:pt x="325335" y="237281"/>
                </a:lnTo>
                <a:lnTo>
                  <a:pt x="324341" y="239209"/>
                </a:lnTo>
                <a:lnTo>
                  <a:pt x="323377" y="239209"/>
                </a:lnTo>
                <a:lnTo>
                  <a:pt x="322414" y="238245"/>
                </a:lnTo>
                <a:lnTo>
                  <a:pt x="321450" y="236317"/>
                </a:lnTo>
                <a:lnTo>
                  <a:pt x="322414" y="232432"/>
                </a:lnTo>
                <a:lnTo>
                  <a:pt x="322414" y="231468"/>
                </a:lnTo>
                <a:lnTo>
                  <a:pt x="322414" y="230504"/>
                </a:lnTo>
                <a:lnTo>
                  <a:pt x="321450" y="230504"/>
                </a:lnTo>
                <a:lnTo>
                  <a:pt x="319523" y="230504"/>
                </a:lnTo>
                <a:lnTo>
                  <a:pt x="317566" y="233396"/>
                </a:lnTo>
                <a:lnTo>
                  <a:pt x="315639" y="233396"/>
                </a:lnTo>
                <a:lnTo>
                  <a:pt x="314675" y="232432"/>
                </a:lnTo>
                <a:lnTo>
                  <a:pt x="316602" y="226619"/>
                </a:lnTo>
                <a:lnTo>
                  <a:pt x="315639" y="226619"/>
                </a:lnTo>
                <a:lnTo>
                  <a:pt x="315639" y="225655"/>
                </a:lnTo>
                <a:lnTo>
                  <a:pt x="314675" y="225655"/>
                </a:lnTo>
                <a:lnTo>
                  <a:pt x="312748" y="225655"/>
                </a:lnTo>
                <a:lnTo>
                  <a:pt x="312748" y="228577"/>
                </a:lnTo>
                <a:lnTo>
                  <a:pt x="311754" y="229541"/>
                </a:lnTo>
                <a:lnTo>
                  <a:pt x="310790" y="229541"/>
                </a:lnTo>
                <a:lnTo>
                  <a:pt x="309827" y="229541"/>
                </a:lnTo>
                <a:lnTo>
                  <a:pt x="308863" y="229541"/>
                </a:lnTo>
                <a:lnTo>
                  <a:pt x="307900" y="227583"/>
                </a:lnTo>
                <a:lnTo>
                  <a:pt x="308863" y="225655"/>
                </a:lnTo>
                <a:lnTo>
                  <a:pt x="308863" y="224691"/>
                </a:lnTo>
                <a:lnTo>
                  <a:pt x="306936" y="223727"/>
                </a:lnTo>
                <a:lnTo>
                  <a:pt x="304979" y="223727"/>
                </a:lnTo>
                <a:lnTo>
                  <a:pt x="304015" y="224691"/>
                </a:lnTo>
                <a:lnTo>
                  <a:pt x="303052" y="227583"/>
                </a:lnTo>
                <a:lnTo>
                  <a:pt x="302088" y="228577"/>
                </a:lnTo>
                <a:lnTo>
                  <a:pt x="301124" y="228577"/>
                </a:lnTo>
                <a:lnTo>
                  <a:pt x="299167" y="226619"/>
                </a:lnTo>
                <a:lnTo>
                  <a:pt x="297240" y="225655"/>
                </a:lnTo>
                <a:lnTo>
                  <a:pt x="297240" y="224691"/>
                </a:lnTo>
                <a:lnTo>
                  <a:pt x="292392" y="225655"/>
                </a:lnTo>
                <a:lnTo>
                  <a:pt x="290465" y="225655"/>
                </a:lnTo>
                <a:lnTo>
                  <a:pt x="290465" y="227583"/>
                </a:lnTo>
                <a:lnTo>
                  <a:pt x="292392" y="229541"/>
                </a:lnTo>
                <a:lnTo>
                  <a:pt x="292392" y="230504"/>
                </a:lnTo>
                <a:lnTo>
                  <a:pt x="292392" y="231468"/>
                </a:lnTo>
                <a:lnTo>
                  <a:pt x="291428" y="231468"/>
                </a:lnTo>
                <a:lnTo>
                  <a:pt x="290465" y="231468"/>
                </a:lnTo>
                <a:lnTo>
                  <a:pt x="287574" y="228577"/>
                </a:lnTo>
                <a:lnTo>
                  <a:pt x="285616" y="229541"/>
                </a:lnTo>
                <a:lnTo>
                  <a:pt x="283689" y="230504"/>
                </a:lnTo>
                <a:lnTo>
                  <a:pt x="282726" y="229541"/>
                </a:lnTo>
                <a:lnTo>
                  <a:pt x="284653" y="224691"/>
                </a:lnTo>
                <a:lnTo>
                  <a:pt x="284653" y="223727"/>
                </a:lnTo>
                <a:lnTo>
                  <a:pt x="282726" y="223727"/>
                </a:lnTo>
                <a:lnTo>
                  <a:pt x="279805" y="223727"/>
                </a:lnTo>
                <a:lnTo>
                  <a:pt x="279805" y="224691"/>
                </a:lnTo>
                <a:lnTo>
                  <a:pt x="278841" y="225655"/>
                </a:lnTo>
                <a:lnTo>
                  <a:pt x="279805" y="228577"/>
                </a:lnTo>
                <a:lnTo>
                  <a:pt x="279805" y="229541"/>
                </a:lnTo>
                <a:lnTo>
                  <a:pt x="277878" y="229541"/>
                </a:lnTo>
                <a:lnTo>
                  <a:pt x="275950" y="226619"/>
                </a:lnTo>
                <a:lnTo>
                  <a:pt x="275950" y="221800"/>
                </a:lnTo>
                <a:lnTo>
                  <a:pt x="274987" y="220806"/>
                </a:lnTo>
                <a:lnTo>
                  <a:pt x="273993" y="220806"/>
                </a:lnTo>
                <a:lnTo>
                  <a:pt x="272066" y="221800"/>
                </a:lnTo>
                <a:lnTo>
                  <a:pt x="270139" y="222764"/>
                </a:lnTo>
                <a:lnTo>
                  <a:pt x="268211" y="222764"/>
                </a:lnTo>
                <a:lnTo>
                  <a:pt x="267218" y="221800"/>
                </a:lnTo>
                <a:lnTo>
                  <a:pt x="271102" y="218878"/>
                </a:lnTo>
                <a:lnTo>
                  <a:pt x="271102" y="217914"/>
                </a:lnTo>
                <a:lnTo>
                  <a:pt x="271102" y="216951"/>
                </a:lnTo>
                <a:lnTo>
                  <a:pt x="268211" y="214029"/>
                </a:lnTo>
                <a:lnTo>
                  <a:pt x="265291" y="214029"/>
                </a:lnTo>
                <a:lnTo>
                  <a:pt x="263363" y="214029"/>
                </a:lnTo>
                <a:lnTo>
                  <a:pt x="261406" y="213065"/>
                </a:lnTo>
                <a:lnTo>
                  <a:pt x="261406" y="212101"/>
                </a:lnTo>
                <a:lnTo>
                  <a:pt x="261406" y="211138"/>
                </a:lnTo>
                <a:lnTo>
                  <a:pt x="262400" y="211138"/>
                </a:lnTo>
                <a:lnTo>
                  <a:pt x="263363" y="211138"/>
                </a:lnTo>
                <a:lnTo>
                  <a:pt x="268211" y="211138"/>
                </a:lnTo>
                <a:lnTo>
                  <a:pt x="269175" y="211138"/>
                </a:lnTo>
                <a:lnTo>
                  <a:pt x="269175" y="209180"/>
                </a:lnTo>
                <a:lnTo>
                  <a:pt x="267218" y="208216"/>
                </a:lnTo>
                <a:lnTo>
                  <a:pt x="264327" y="208216"/>
                </a:lnTo>
                <a:lnTo>
                  <a:pt x="262400" y="209180"/>
                </a:lnTo>
                <a:lnTo>
                  <a:pt x="261406" y="208216"/>
                </a:lnTo>
                <a:lnTo>
                  <a:pt x="259479" y="207252"/>
                </a:lnTo>
                <a:lnTo>
                  <a:pt x="259479" y="206288"/>
                </a:lnTo>
                <a:lnTo>
                  <a:pt x="258515" y="205324"/>
                </a:lnTo>
                <a:lnTo>
                  <a:pt x="260442" y="204361"/>
                </a:lnTo>
                <a:lnTo>
                  <a:pt x="260442" y="202403"/>
                </a:lnTo>
                <a:lnTo>
                  <a:pt x="259479" y="202403"/>
                </a:lnTo>
                <a:lnTo>
                  <a:pt x="256588" y="204361"/>
                </a:lnTo>
                <a:lnTo>
                  <a:pt x="255594" y="204361"/>
                </a:lnTo>
                <a:lnTo>
                  <a:pt x="254631" y="204361"/>
                </a:lnTo>
                <a:lnTo>
                  <a:pt x="251740" y="203397"/>
                </a:lnTo>
                <a:lnTo>
                  <a:pt x="249813" y="204361"/>
                </a:lnTo>
                <a:lnTo>
                  <a:pt x="247855" y="204361"/>
                </a:lnTo>
                <a:lnTo>
                  <a:pt x="246892" y="203397"/>
                </a:lnTo>
                <a:lnTo>
                  <a:pt x="246892" y="201439"/>
                </a:lnTo>
                <a:lnTo>
                  <a:pt x="246892" y="199511"/>
                </a:lnTo>
                <a:lnTo>
                  <a:pt x="246892" y="198548"/>
                </a:lnTo>
                <a:lnTo>
                  <a:pt x="244965" y="197584"/>
                </a:lnTo>
                <a:lnTo>
                  <a:pt x="244001" y="198548"/>
                </a:lnTo>
                <a:lnTo>
                  <a:pt x="242044" y="198548"/>
                </a:lnTo>
                <a:lnTo>
                  <a:pt x="240117" y="199511"/>
                </a:lnTo>
                <a:lnTo>
                  <a:pt x="239153" y="199511"/>
                </a:lnTo>
                <a:lnTo>
                  <a:pt x="238189" y="199511"/>
                </a:lnTo>
                <a:lnTo>
                  <a:pt x="239153" y="194662"/>
                </a:lnTo>
                <a:lnTo>
                  <a:pt x="238189" y="193698"/>
                </a:lnTo>
                <a:lnTo>
                  <a:pt x="237226" y="193698"/>
                </a:lnTo>
                <a:lnTo>
                  <a:pt x="236232" y="194662"/>
                </a:lnTo>
                <a:lnTo>
                  <a:pt x="234305" y="196620"/>
                </a:lnTo>
                <a:lnTo>
                  <a:pt x="233341" y="199511"/>
                </a:lnTo>
                <a:lnTo>
                  <a:pt x="232378" y="201439"/>
                </a:lnTo>
                <a:lnTo>
                  <a:pt x="231414" y="202403"/>
                </a:lnTo>
                <a:lnTo>
                  <a:pt x="230420" y="202403"/>
                </a:lnTo>
                <a:lnTo>
                  <a:pt x="230420" y="201439"/>
                </a:lnTo>
                <a:lnTo>
                  <a:pt x="229457" y="201439"/>
                </a:lnTo>
                <a:lnTo>
                  <a:pt x="227530" y="198548"/>
                </a:lnTo>
                <a:lnTo>
                  <a:pt x="226566" y="198548"/>
                </a:lnTo>
                <a:lnTo>
                  <a:pt x="222681" y="197584"/>
                </a:lnTo>
                <a:lnTo>
                  <a:pt x="222681" y="196620"/>
                </a:lnTo>
                <a:lnTo>
                  <a:pt x="224639" y="194662"/>
                </a:lnTo>
                <a:lnTo>
                  <a:pt x="227530" y="193698"/>
                </a:lnTo>
                <a:lnTo>
                  <a:pt x="228493" y="192735"/>
                </a:lnTo>
                <a:lnTo>
                  <a:pt x="225602" y="190807"/>
                </a:lnTo>
                <a:lnTo>
                  <a:pt x="224639" y="191771"/>
                </a:lnTo>
                <a:lnTo>
                  <a:pt x="222681" y="191771"/>
                </a:lnTo>
                <a:lnTo>
                  <a:pt x="219791" y="191771"/>
                </a:lnTo>
                <a:lnTo>
                  <a:pt x="218827" y="191771"/>
                </a:lnTo>
                <a:lnTo>
                  <a:pt x="218827" y="192735"/>
                </a:lnTo>
                <a:lnTo>
                  <a:pt x="218827" y="194662"/>
                </a:lnTo>
                <a:lnTo>
                  <a:pt x="219791" y="196620"/>
                </a:lnTo>
                <a:lnTo>
                  <a:pt x="220754" y="198548"/>
                </a:lnTo>
                <a:lnTo>
                  <a:pt x="219791" y="199511"/>
                </a:lnTo>
                <a:lnTo>
                  <a:pt x="219791" y="200475"/>
                </a:lnTo>
                <a:lnTo>
                  <a:pt x="218827" y="200475"/>
                </a:lnTo>
                <a:lnTo>
                  <a:pt x="216870" y="198548"/>
                </a:lnTo>
                <a:lnTo>
                  <a:pt x="214943" y="197584"/>
                </a:lnTo>
                <a:lnTo>
                  <a:pt x="213015" y="195626"/>
                </a:lnTo>
                <a:lnTo>
                  <a:pt x="212052" y="195626"/>
                </a:lnTo>
                <a:lnTo>
                  <a:pt x="210094" y="197584"/>
                </a:lnTo>
                <a:lnTo>
                  <a:pt x="208167" y="198548"/>
                </a:lnTo>
                <a:lnTo>
                  <a:pt x="207204" y="195626"/>
                </a:lnTo>
                <a:lnTo>
                  <a:pt x="208167" y="191771"/>
                </a:lnTo>
                <a:lnTo>
                  <a:pt x="207204" y="191771"/>
                </a:lnTo>
                <a:lnTo>
                  <a:pt x="207204" y="190807"/>
                </a:lnTo>
                <a:lnTo>
                  <a:pt x="206240" y="190807"/>
                </a:lnTo>
                <a:lnTo>
                  <a:pt x="205246" y="190807"/>
                </a:lnTo>
                <a:lnTo>
                  <a:pt x="205246" y="191771"/>
                </a:lnTo>
                <a:lnTo>
                  <a:pt x="206240" y="195626"/>
                </a:lnTo>
                <a:lnTo>
                  <a:pt x="205246" y="196620"/>
                </a:lnTo>
                <a:lnTo>
                  <a:pt x="204283" y="196620"/>
                </a:lnTo>
                <a:lnTo>
                  <a:pt x="203319" y="195626"/>
                </a:lnTo>
                <a:lnTo>
                  <a:pt x="202356" y="194662"/>
                </a:lnTo>
                <a:lnTo>
                  <a:pt x="199465" y="191771"/>
                </a:lnTo>
                <a:lnTo>
                  <a:pt x="199465" y="189813"/>
                </a:lnTo>
                <a:lnTo>
                  <a:pt x="199465" y="188849"/>
                </a:lnTo>
                <a:lnTo>
                  <a:pt x="200428" y="185958"/>
                </a:lnTo>
                <a:lnTo>
                  <a:pt x="200428" y="184994"/>
                </a:lnTo>
                <a:lnTo>
                  <a:pt x="199465" y="184994"/>
                </a:lnTo>
                <a:lnTo>
                  <a:pt x="198471" y="184994"/>
                </a:lnTo>
                <a:lnTo>
                  <a:pt x="193653" y="187885"/>
                </a:lnTo>
                <a:lnTo>
                  <a:pt x="193653" y="188849"/>
                </a:lnTo>
                <a:lnTo>
                  <a:pt x="193653" y="189813"/>
                </a:lnTo>
                <a:lnTo>
                  <a:pt x="193653" y="191771"/>
                </a:lnTo>
                <a:lnTo>
                  <a:pt x="193653" y="192735"/>
                </a:lnTo>
                <a:lnTo>
                  <a:pt x="190732" y="192735"/>
                </a:lnTo>
                <a:lnTo>
                  <a:pt x="185884" y="191771"/>
                </a:lnTo>
                <a:lnTo>
                  <a:pt x="183957" y="188849"/>
                </a:lnTo>
                <a:lnTo>
                  <a:pt x="182030" y="189813"/>
                </a:lnTo>
                <a:lnTo>
                  <a:pt x="181066" y="189813"/>
                </a:lnTo>
                <a:lnTo>
                  <a:pt x="178145" y="189813"/>
                </a:lnTo>
                <a:lnTo>
                  <a:pt x="177182" y="190807"/>
                </a:lnTo>
                <a:lnTo>
                  <a:pt x="174291" y="191771"/>
                </a:lnTo>
                <a:lnTo>
                  <a:pt x="173297" y="192735"/>
                </a:lnTo>
                <a:lnTo>
                  <a:pt x="172333" y="192735"/>
                </a:lnTo>
                <a:lnTo>
                  <a:pt x="170406" y="191771"/>
                </a:lnTo>
                <a:lnTo>
                  <a:pt x="168479" y="188849"/>
                </a:lnTo>
                <a:lnTo>
                  <a:pt x="167515" y="188849"/>
                </a:lnTo>
                <a:lnTo>
                  <a:pt x="166522" y="188849"/>
                </a:lnTo>
                <a:lnTo>
                  <a:pt x="165558" y="189813"/>
                </a:lnTo>
                <a:lnTo>
                  <a:pt x="165558" y="192735"/>
                </a:lnTo>
                <a:lnTo>
                  <a:pt x="163631" y="194662"/>
                </a:lnTo>
                <a:lnTo>
                  <a:pt x="162667" y="194662"/>
                </a:lnTo>
                <a:lnTo>
                  <a:pt x="161704" y="193698"/>
                </a:lnTo>
                <a:lnTo>
                  <a:pt x="161704" y="192735"/>
                </a:lnTo>
                <a:lnTo>
                  <a:pt x="160740" y="189813"/>
                </a:lnTo>
                <a:lnTo>
                  <a:pt x="159746" y="187885"/>
                </a:lnTo>
                <a:lnTo>
                  <a:pt x="158783" y="187885"/>
                </a:lnTo>
                <a:lnTo>
                  <a:pt x="157819" y="188849"/>
                </a:lnTo>
                <a:lnTo>
                  <a:pt x="155892" y="190807"/>
                </a:lnTo>
                <a:lnTo>
                  <a:pt x="154928" y="191771"/>
                </a:lnTo>
                <a:lnTo>
                  <a:pt x="154928" y="190807"/>
                </a:lnTo>
                <a:lnTo>
                  <a:pt x="152971" y="189813"/>
                </a:lnTo>
                <a:lnTo>
                  <a:pt x="152971" y="188849"/>
                </a:lnTo>
                <a:lnTo>
                  <a:pt x="153935" y="185958"/>
                </a:lnTo>
                <a:lnTo>
                  <a:pt x="153935" y="184994"/>
                </a:lnTo>
                <a:lnTo>
                  <a:pt x="152971" y="184994"/>
                </a:lnTo>
                <a:lnTo>
                  <a:pt x="152971" y="184000"/>
                </a:lnTo>
                <a:lnTo>
                  <a:pt x="152008" y="184000"/>
                </a:lnTo>
                <a:lnTo>
                  <a:pt x="150080" y="184000"/>
                </a:lnTo>
                <a:lnTo>
                  <a:pt x="149117" y="183036"/>
                </a:lnTo>
                <a:lnTo>
                  <a:pt x="148123" y="183036"/>
                </a:lnTo>
                <a:lnTo>
                  <a:pt x="146196" y="183036"/>
                </a:lnTo>
                <a:lnTo>
                  <a:pt x="145232" y="183036"/>
                </a:lnTo>
                <a:lnTo>
                  <a:pt x="143305" y="184000"/>
                </a:lnTo>
                <a:lnTo>
                  <a:pt x="142341" y="184000"/>
                </a:lnTo>
                <a:lnTo>
                  <a:pt x="141348" y="184000"/>
                </a:lnTo>
                <a:lnTo>
                  <a:pt x="141348" y="183036"/>
                </a:lnTo>
                <a:lnTo>
                  <a:pt x="141348" y="179181"/>
                </a:lnTo>
                <a:lnTo>
                  <a:pt x="140384" y="178217"/>
                </a:lnTo>
                <a:lnTo>
                  <a:pt x="139421" y="178217"/>
                </a:lnTo>
                <a:lnTo>
                  <a:pt x="135566" y="180145"/>
                </a:lnTo>
                <a:lnTo>
                  <a:pt x="135566" y="181108"/>
                </a:lnTo>
                <a:lnTo>
                  <a:pt x="133609" y="182072"/>
                </a:lnTo>
                <a:lnTo>
                  <a:pt x="130718" y="183036"/>
                </a:lnTo>
                <a:lnTo>
                  <a:pt x="129754" y="183036"/>
                </a:lnTo>
                <a:lnTo>
                  <a:pt x="128761" y="182072"/>
                </a:lnTo>
                <a:lnTo>
                  <a:pt x="128761" y="178217"/>
                </a:lnTo>
                <a:lnTo>
                  <a:pt x="125870" y="177223"/>
                </a:lnTo>
                <a:lnTo>
                  <a:pt x="124906" y="177223"/>
                </a:lnTo>
                <a:lnTo>
                  <a:pt x="123943" y="180145"/>
                </a:lnTo>
                <a:lnTo>
                  <a:pt x="123943" y="184994"/>
                </a:lnTo>
                <a:lnTo>
                  <a:pt x="122979" y="185958"/>
                </a:lnTo>
                <a:lnTo>
                  <a:pt x="121022" y="184994"/>
                </a:lnTo>
                <a:lnTo>
                  <a:pt x="120058" y="184000"/>
                </a:lnTo>
                <a:lnTo>
                  <a:pt x="119095" y="184000"/>
                </a:lnTo>
                <a:lnTo>
                  <a:pt x="119095" y="181108"/>
                </a:lnTo>
                <a:lnTo>
                  <a:pt x="120058" y="180145"/>
                </a:lnTo>
                <a:lnTo>
                  <a:pt x="121985" y="177223"/>
                </a:lnTo>
                <a:lnTo>
                  <a:pt x="121985" y="175295"/>
                </a:lnTo>
                <a:lnTo>
                  <a:pt x="121022" y="175295"/>
                </a:lnTo>
                <a:lnTo>
                  <a:pt x="120058" y="173368"/>
                </a:lnTo>
                <a:lnTo>
                  <a:pt x="119095" y="173368"/>
                </a:lnTo>
                <a:lnTo>
                  <a:pt x="115210" y="176259"/>
                </a:lnTo>
                <a:lnTo>
                  <a:pt x="114247" y="176259"/>
                </a:lnTo>
                <a:lnTo>
                  <a:pt x="113283" y="175295"/>
                </a:lnTo>
                <a:lnTo>
                  <a:pt x="113283" y="172404"/>
                </a:lnTo>
                <a:lnTo>
                  <a:pt x="116174" y="168518"/>
                </a:lnTo>
                <a:lnTo>
                  <a:pt x="117167" y="166591"/>
                </a:lnTo>
                <a:lnTo>
                  <a:pt x="116174" y="165627"/>
                </a:lnTo>
                <a:lnTo>
                  <a:pt x="115210" y="165627"/>
                </a:lnTo>
                <a:lnTo>
                  <a:pt x="112319" y="165627"/>
                </a:lnTo>
                <a:lnTo>
                  <a:pt x="111356" y="165627"/>
                </a:lnTo>
                <a:lnTo>
                  <a:pt x="108435" y="168518"/>
                </a:lnTo>
                <a:lnTo>
                  <a:pt x="108435" y="169482"/>
                </a:lnTo>
                <a:lnTo>
                  <a:pt x="108435" y="170446"/>
                </a:lnTo>
                <a:lnTo>
                  <a:pt x="109398" y="173368"/>
                </a:lnTo>
                <a:lnTo>
                  <a:pt x="109398" y="174332"/>
                </a:lnTo>
                <a:lnTo>
                  <a:pt x="109398" y="176259"/>
                </a:lnTo>
                <a:lnTo>
                  <a:pt x="103587" y="178217"/>
                </a:lnTo>
                <a:lnTo>
                  <a:pt x="100696" y="179181"/>
                </a:lnTo>
                <a:lnTo>
                  <a:pt x="99732" y="179181"/>
                </a:lnTo>
                <a:lnTo>
                  <a:pt x="99732" y="178217"/>
                </a:lnTo>
                <a:lnTo>
                  <a:pt x="97805" y="174332"/>
                </a:lnTo>
                <a:lnTo>
                  <a:pt x="96811" y="173368"/>
                </a:lnTo>
                <a:lnTo>
                  <a:pt x="95848" y="174332"/>
                </a:lnTo>
                <a:lnTo>
                  <a:pt x="94884" y="174332"/>
                </a:lnTo>
                <a:lnTo>
                  <a:pt x="94884" y="175295"/>
                </a:lnTo>
                <a:lnTo>
                  <a:pt x="93921" y="180145"/>
                </a:lnTo>
                <a:lnTo>
                  <a:pt x="92957" y="181108"/>
                </a:lnTo>
                <a:lnTo>
                  <a:pt x="91000" y="181108"/>
                </a:lnTo>
                <a:lnTo>
                  <a:pt x="86182" y="178217"/>
                </a:lnTo>
                <a:lnTo>
                  <a:pt x="85218" y="178217"/>
                </a:lnTo>
                <a:lnTo>
                  <a:pt x="83261" y="179181"/>
                </a:lnTo>
                <a:lnTo>
                  <a:pt x="77449" y="182072"/>
                </a:lnTo>
                <a:lnTo>
                  <a:pt x="75522" y="184994"/>
                </a:lnTo>
                <a:lnTo>
                  <a:pt x="74558" y="184994"/>
                </a:lnTo>
                <a:lnTo>
                  <a:pt x="73595" y="184994"/>
                </a:lnTo>
                <a:lnTo>
                  <a:pt x="73595" y="184000"/>
                </a:lnTo>
                <a:lnTo>
                  <a:pt x="73595" y="183036"/>
                </a:lnTo>
                <a:lnTo>
                  <a:pt x="73595" y="182072"/>
                </a:lnTo>
                <a:lnTo>
                  <a:pt x="76486" y="177223"/>
                </a:lnTo>
                <a:lnTo>
                  <a:pt x="77449" y="175295"/>
                </a:lnTo>
                <a:lnTo>
                  <a:pt x="77449" y="174332"/>
                </a:lnTo>
                <a:lnTo>
                  <a:pt x="77449" y="173368"/>
                </a:lnTo>
                <a:lnTo>
                  <a:pt x="77449" y="172404"/>
                </a:lnTo>
                <a:lnTo>
                  <a:pt x="76486" y="172404"/>
                </a:lnTo>
                <a:lnTo>
                  <a:pt x="75522" y="171440"/>
                </a:lnTo>
                <a:lnTo>
                  <a:pt x="75522" y="170446"/>
                </a:lnTo>
                <a:lnTo>
                  <a:pt x="72631" y="170446"/>
                </a:lnTo>
                <a:lnTo>
                  <a:pt x="71637" y="170446"/>
                </a:lnTo>
                <a:lnTo>
                  <a:pt x="70674" y="170446"/>
                </a:lnTo>
                <a:lnTo>
                  <a:pt x="69710" y="170446"/>
                </a:lnTo>
                <a:lnTo>
                  <a:pt x="68747" y="169482"/>
                </a:lnTo>
                <a:lnTo>
                  <a:pt x="67783" y="167555"/>
                </a:lnTo>
                <a:lnTo>
                  <a:pt x="66820" y="166591"/>
                </a:lnTo>
                <a:lnTo>
                  <a:pt x="65826" y="167555"/>
                </a:lnTo>
                <a:lnTo>
                  <a:pt x="64862" y="167555"/>
                </a:lnTo>
                <a:lnTo>
                  <a:pt x="62935" y="169482"/>
                </a:lnTo>
                <a:lnTo>
                  <a:pt x="61971" y="172404"/>
                </a:lnTo>
                <a:lnTo>
                  <a:pt x="61008" y="174332"/>
                </a:lnTo>
                <a:lnTo>
                  <a:pt x="54232" y="176259"/>
                </a:lnTo>
                <a:lnTo>
                  <a:pt x="52275" y="175295"/>
                </a:lnTo>
                <a:lnTo>
                  <a:pt x="51312" y="173368"/>
                </a:lnTo>
                <a:lnTo>
                  <a:pt x="49384" y="173368"/>
                </a:lnTo>
                <a:lnTo>
                  <a:pt x="48421" y="173368"/>
                </a:lnTo>
                <a:lnTo>
                  <a:pt x="47457" y="173368"/>
                </a:lnTo>
                <a:lnTo>
                  <a:pt x="47457" y="175295"/>
                </a:lnTo>
                <a:lnTo>
                  <a:pt x="47457" y="176259"/>
                </a:lnTo>
                <a:lnTo>
                  <a:pt x="47457" y="177223"/>
                </a:lnTo>
                <a:lnTo>
                  <a:pt x="49384" y="179181"/>
                </a:lnTo>
                <a:lnTo>
                  <a:pt x="49384" y="180145"/>
                </a:lnTo>
                <a:lnTo>
                  <a:pt x="49384" y="182072"/>
                </a:lnTo>
                <a:lnTo>
                  <a:pt x="49384" y="183036"/>
                </a:lnTo>
                <a:lnTo>
                  <a:pt x="47457" y="183036"/>
                </a:lnTo>
                <a:lnTo>
                  <a:pt x="46463" y="183036"/>
                </a:lnTo>
                <a:lnTo>
                  <a:pt x="44536" y="182072"/>
                </a:lnTo>
                <a:lnTo>
                  <a:pt x="41646" y="179181"/>
                </a:lnTo>
                <a:lnTo>
                  <a:pt x="40682" y="179181"/>
                </a:lnTo>
                <a:lnTo>
                  <a:pt x="38725" y="179181"/>
                </a:lnTo>
                <a:lnTo>
                  <a:pt x="34870" y="181108"/>
                </a:lnTo>
                <a:lnTo>
                  <a:pt x="33876" y="181108"/>
                </a:lnTo>
                <a:lnTo>
                  <a:pt x="31949" y="181108"/>
                </a:lnTo>
                <a:lnTo>
                  <a:pt x="30986" y="181108"/>
                </a:lnTo>
                <a:lnTo>
                  <a:pt x="29059" y="185958"/>
                </a:lnTo>
                <a:lnTo>
                  <a:pt x="28065" y="185958"/>
                </a:lnTo>
                <a:lnTo>
                  <a:pt x="27101" y="184994"/>
                </a:lnTo>
                <a:lnTo>
                  <a:pt x="27101" y="182072"/>
                </a:lnTo>
                <a:lnTo>
                  <a:pt x="27101" y="180145"/>
                </a:lnTo>
                <a:lnTo>
                  <a:pt x="26138" y="179181"/>
                </a:lnTo>
                <a:lnTo>
                  <a:pt x="26138" y="178217"/>
                </a:lnTo>
                <a:lnTo>
                  <a:pt x="24210" y="177223"/>
                </a:lnTo>
                <a:lnTo>
                  <a:pt x="23247" y="177223"/>
                </a:lnTo>
                <a:lnTo>
                  <a:pt x="21289" y="177223"/>
                </a:lnTo>
                <a:lnTo>
                  <a:pt x="20326" y="178217"/>
                </a:lnTo>
                <a:lnTo>
                  <a:pt x="18399" y="179181"/>
                </a:lnTo>
                <a:lnTo>
                  <a:pt x="17435" y="180145"/>
                </a:lnTo>
                <a:lnTo>
                  <a:pt x="16472" y="180145"/>
                </a:lnTo>
                <a:lnTo>
                  <a:pt x="14514" y="181108"/>
                </a:lnTo>
                <a:lnTo>
                  <a:pt x="12587" y="181108"/>
                </a:lnTo>
                <a:lnTo>
                  <a:pt x="10660" y="176259"/>
                </a:lnTo>
                <a:lnTo>
                  <a:pt x="8702" y="175295"/>
                </a:lnTo>
                <a:lnTo>
                  <a:pt x="4848" y="178217"/>
                </a:lnTo>
                <a:lnTo>
                  <a:pt x="3885" y="179181"/>
                </a:lnTo>
                <a:lnTo>
                  <a:pt x="2891" y="179181"/>
                </a:lnTo>
                <a:lnTo>
                  <a:pt x="1927" y="179181"/>
                </a:lnTo>
                <a:lnTo>
                  <a:pt x="964" y="178217"/>
                </a:lnTo>
                <a:close/>
                <a:moveTo>
                  <a:pt x="751335" y="226619"/>
                </a:moveTo>
                <a:lnTo>
                  <a:pt x="751335" y="225655"/>
                </a:lnTo>
                <a:lnTo>
                  <a:pt x="751335" y="226619"/>
                </a:lnTo>
                <a:close/>
                <a:moveTo>
                  <a:pt x="751335" y="256648"/>
                </a:moveTo>
                <a:lnTo>
                  <a:pt x="751335" y="255684"/>
                </a:lnTo>
                <a:lnTo>
                  <a:pt x="752299" y="255684"/>
                </a:lnTo>
                <a:lnTo>
                  <a:pt x="751335" y="254720"/>
                </a:lnTo>
                <a:lnTo>
                  <a:pt x="751335" y="253757"/>
                </a:lnTo>
                <a:lnTo>
                  <a:pt x="751335" y="252763"/>
                </a:lnTo>
                <a:lnTo>
                  <a:pt x="751335" y="251799"/>
                </a:lnTo>
                <a:lnTo>
                  <a:pt x="753263" y="248907"/>
                </a:lnTo>
                <a:lnTo>
                  <a:pt x="755220" y="247944"/>
                </a:lnTo>
                <a:lnTo>
                  <a:pt x="758111" y="248907"/>
                </a:lnTo>
                <a:lnTo>
                  <a:pt x="757147" y="244058"/>
                </a:lnTo>
                <a:lnTo>
                  <a:pt x="756184" y="243094"/>
                </a:lnTo>
                <a:lnTo>
                  <a:pt x="755220" y="244058"/>
                </a:lnTo>
                <a:lnTo>
                  <a:pt x="754226" y="243094"/>
                </a:lnTo>
                <a:lnTo>
                  <a:pt x="754226" y="242130"/>
                </a:lnTo>
                <a:lnTo>
                  <a:pt x="752299" y="241167"/>
                </a:lnTo>
                <a:lnTo>
                  <a:pt x="752299" y="240173"/>
                </a:lnTo>
                <a:lnTo>
                  <a:pt x="754226" y="239209"/>
                </a:lnTo>
                <a:lnTo>
                  <a:pt x="755220" y="238245"/>
                </a:lnTo>
                <a:lnTo>
                  <a:pt x="756184" y="237281"/>
                </a:lnTo>
                <a:lnTo>
                  <a:pt x="759074" y="238245"/>
                </a:lnTo>
                <a:lnTo>
                  <a:pt x="759074" y="237281"/>
                </a:lnTo>
                <a:lnTo>
                  <a:pt x="758111" y="236317"/>
                </a:lnTo>
                <a:lnTo>
                  <a:pt x="759074" y="235354"/>
                </a:lnTo>
                <a:lnTo>
                  <a:pt x="760038" y="234360"/>
                </a:lnTo>
                <a:lnTo>
                  <a:pt x="758111" y="233396"/>
                </a:lnTo>
                <a:lnTo>
                  <a:pt x="757147" y="232432"/>
                </a:lnTo>
                <a:lnTo>
                  <a:pt x="758111" y="231468"/>
                </a:lnTo>
                <a:lnTo>
                  <a:pt x="757147" y="230504"/>
                </a:lnTo>
                <a:lnTo>
                  <a:pt x="759074" y="229541"/>
                </a:lnTo>
                <a:lnTo>
                  <a:pt x="759074" y="228577"/>
                </a:lnTo>
                <a:lnTo>
                  <a:pt x="758111" y="227583"/>
                </a:lnTo>
                <a:lnTo>
                  <a:pt x="757147" y="226619"/>
                </a:lnTo>
                <a:lnTo>
                  <a:pt x="756184" y="225655"/>
                </a:lnTo>
                <a:lnTo>
                  <a:pt x="755220" y="225655"/>
                </a:lnTo>
                <a:lnTo>
                  <a:pt x="755220" y="223727"/>
                </a:lnTo>
                <a:lnTo>
                  <a:pt x="756184" y="222764"/>
                </a:lnTo>
                <a:lnTo>
                  <a:pt x="757147" y="222764"/>
                </a:lnTo>
                <a:lnTo>
                  <a:pt x="757147" y="221800"/>
                </a:lnTo>
                <a:lnTo>
                  <a:pt x="758111" y="221800"/>
                </a:lnTo>
                <a:lnTo>
                  <a:pt x="758111" y="219842"/>
                </a:lnTo>
                <a:lnTo>
                  <a:pt x="755220" y="219842"/>
                </a:lnTo>
                <a:lnTo>
                  <a:pt x="754226" y="220806"/>
                </a:lnTo>
                <a:lnTo>
                  <a:pt x="755220" y="219842"/>
                </a:lnTo>
                <a:lnTo>
                  <a:pt x="757147" y="218878"/>
                </a:lnTo>
                <a:lnTo>
                  <a:pt x="758111" y="216951"/>
                </a:lnTo>
                <a:lnTo>
                  <a:pt x="761002" y="217914"/>
                </a:lnTo>
                <a:lnTo>
                  <a:pt x="763922" y="217914"/>
                </a:lnTo>
                <a:lnTo>
                  <a:pt x="764886" y="216951"/>
                </a:lnTo>
                <a:lnTo>
                  <a:pt x="768771" y="215987"/>
                </a:lnTo>
                <a:lnTo>
                  <a:pt x="771661" y="214993"/>
                </a:lnTo>
                <a:lnTo>
                  <a:pt x="771661" y="213065"/>
                </a:lnTo>
                <a:lnTo>
                  <a:pt x="770698" y="212101"/>
                </a:lnTo>
                <a:lnTo>
                  <a:pt x="771661" y="214029"/>
                </a:lnTo>
                <a:lnTo>
                  <a:pt x="770698" y="211138"/>
                </a:lnTo>
                <a:lnTo>
                  <a:pt x="770698" y="210174"/>
                </a:lnTo>
                <a:lnTo>
                  <a:pt x="771661" y="211138"/>
                </a:lnTo>
                <a:lnTo>
                  <a:pt x="772625" y="210174"/>
                </a:lnTo>
                <a:lnTo>
                  <a:pt x="773619" y="209180"/>
                </a:lnTo>
                <a:lnTo>
                  <a:pt x="773619" y="210174"/>
                </a:lnTo>
                <a:lnTo>
                  <a:pt x="773619" y="213065"/>
                </a:lnTo>
                <a:lnTo>
                  <a:pt x="774582" y="213065"/>
                </a:lnTo>
                <a:lnTo>
                  <a:pt x="775546" y="215987"/>
                </a:lnTo>
                <a:lnTo>
                  <a:pt x="776509" y="217914"/>
                </a:lnTo>
                <a:lnTo>
                  <a:pt x="779400" y="218878"/>
                </a:lnTo>
                <a:lnTo>
                  <a:pt x="780394" y="216951"/>
                </a:lnTo>
                <a:lnTo>
                  <a:pt x="781358" y="217914"/>
                </a:lnTo>
                <a:lnTo>
                  <a:pt x="781358" y="218878"/>
                </a:lnTo>
                <a:lnTo>
                  <a:pt x="779400" y="219842"/>
                </a:lnTo>
                <a:lnTo>
                  <a:pt x="779400" y="221800"/>
                </a:lnTo>
                <a:lnTo>
                  <a:pt x="779400" y="224691"/>
                </a:lnTo>
                <a:lnTo>
                  <a:pt x="776509" y="225655"/>
                </a:lnTo>
                <a:lnTo>
                  <a:pt x="773619" y="230504"/>
                </a:lnTo>
                <a:lnTo>
                  <a:pt x="771661" y="233396"/>
                </a:lnTo>
                <a:lnTo>
                  <a:pt x="771661" y="236317"/>
                </a:lnTo>
                <a:lnTo>
                  <a:pt x="771661" y="237281"/>
                </a:lnTo>
                <a:lnTo>
                  <a:pt x="771661" y="238245"/>
                </a:lnTo>
                <a:lnTo>
                  <a:pt x="772625" y="237281"/>
                </a:lnTo>
                <a:lnTo>
                  <a:pt x="773619" y="237281"/>
                </a:lnTo>
                <a:lnTo>
                  <a:pt x="772625" y="239209"/>
                </a:lnTo>
                <a:lnTo>
                  <a:pt x="772625" y="240173"/>
                </a:lnTo>
                <a:lnTo>
                  <a:pt x="771661" y="241167"/>
                </a:lnTo>
                <a:lnTo>
                  <a:pt x="770698" y="243094"/>
                </a:lnTo>
                <a:lnTo>
                  <a:pt x="770698" y="244058"/>
                </a:lnTo>
                <a:lnTo>
                  <a:pt x="769734" y="244058"/>
                </a:lnTo>
                <a:lnTo>
                  <a:pt x="768771" y="245022"/>
                </a:lnTo>
                <a:lnTo>
                  <a:pt x="768771" y="245986"/>
                </a:lnTo>
                <a:lnTo>
                  <a:pt x="765850" y="248907"/>
                </a:lnTo>
                <a:lnTo>
                  <a:pt x="764886" y="250835"/>
                </a:lnTo>
                <a:lnTo>
                  <a:pt x="763922" y="254720"/>
                </a:lnTo>
                <a:lnTo>
                  <a:pt x="761002" y="258576"/>
                </a:lnTo>
                <a:lnTo>
                  <a:pt x="761002" y="259540"/>
                </a:lnTo>
                <a:lnTo>
                  <a:pt x="760038" y="261497"/>
                </a:lnTo>
                <a:lnTo>
                  <a:pt x="760038" y="263425"/>
                </a:lnTo>
                <a:lnTo>
                  <a:pt x="761002" y="263425"/>
                </a:lnTo>
                <a:lnTo>
                  <a:pt x="761002" y="264389"/>
                </a:lnTo>
                <a:lnTo>
                  <a:pt x="761995" y="264389"/>
                </a:lnTo>
                <a:lnTo>
                  <a:pt x="762959" y="264389"/>
                </a:lnTo>
                <a:lnTo>
                  <a:pt x="762959" y="265353"/>
                </a:lnTo>
                <a:lnTo>
                  <a:pt x="764886" y="265353"/>
                </a:lnTo>
                <a:lnTo>
                  <a:pt x="764886" y="266347"/>
                </a:lnTo>
                <a:lnTo>
                  <a:pt x="763922" y="266347"/>
                </a:lnTo>
                <a:lnTo>
                  <a:pt x="762959" y="267310"/>
                </a:lnTo>
                <a:lnTo>
                  <a:pt x="762959" y="268274"/>
                </a:lnTo>
                <a:lnTo>
                  <a:pt x="763922" y="268274"/>
                </a:lnTo>
                <a:lnTo>
                  <a:pt x="762959" y="269238"/>
                </a:lnTo>
                <a:lnTo>
                  <a:pt x="761002" y="270202"/>
                </a:lnTo>
                <a:lnTo>
                  <a:pt x="760038" y="269238"/>
                </a:lnTo>
                <a:lnTo>
                  <a:pt x="760038" y="268274"/>
                </a:lnTo>
                <a:lnTo>
                  <a:pt x="759074" y="268274"/>
                </a:lnTo>
                <a:lnTo>
                  <a:pt x="757147" y="269238"/>
                </a:lnTo>
                <a:lnTo>
                  <a:pt x="756184" y="270202"/>
                </a:lnTo>
                <a:lnTo>
                  <a:pt x="755220" y="274087"/>
                </a:lnTo>
                <a:lnTo>
                  <a:pt x="755220" y="275051"/>
                </a:lnTo>
                <a:lnTo>
                  <a:pt x="752299" y="276979"/>
                </a:lnTo>
                <a:lnTo>
                  <a:pt x="752299" y="276015"/>
                </a:lnTo>
                <a:lnTo>
                  <a:pt x="751335" y="276015"/>
                </a:lnTo>
                <a:lnTo>
                  <a:pt x="752299" y="274087"/>
                </a:lnTo>
                <a:lnTo>
                  <a:pt x="753263" y="273123"/>
                </a:lnTo>
                <a:lnTo>
                  <a:pt x="751335" y="271166"/>
                </a:lnTo>
                <a:lnTo>
                  <a:pt x="752299" y="270202"/>
                </a:lnTo>
                <a:lnTo>
                  <a:pt x="751335" y="269238"/>
                </a:lnTo>
                <a:lnTo>
                  <a:pt x="750372" y="268274"/>
                </a:lnTo>
                <a:lnTo>
                  <a:pt x="750372" y="266347"/>
                </a:lnTo>
                <a:lnTo>
                  <a:pt x="749408" y="265353"/>
                </a:lnTo>
                <a:lnTo>
                  <a:pt x="751335" y="265353"/>
                </a:lnTo>
                <a:lnTo>
                  <a:pt x="752299" y="263425"/>
                </a:lnTo>
                <a:lnTo>
                  <a:pt x="753263" y="262461"/>
                </a:lnTo>
                <a:lnTo>
                  <a:pt x="752299" y="258576"/>
                </a:lnTo>
                <a:lnTo>
                  <a:pt x="754226" y="255684"/>
                </a:lnTo>
                <a:lnTo>
                  <a:pt x="753263" y="255684"/>
                </a:lnTo>
                <a:lnTo>
                  <a:pt x="752299" y="255684"/>
                </a:lnTo>
                <a:lnTo>
                  <a:pt x="752299" y="256648"/>
                </a:lnTo>
                <a:lnTo>
                  <a:pt x="751335" y="256648"/>
                </a:lnTo>
                <a:close/>
                <a:moveTo>
                  <a:pt x="752299" y="223727"/>
                </a:moveTo>
                <a:lnTo>
                  <a:pt x="751335" y="223727"/>
                </a:lnTo>
                <a:lnTo>
                  <a:pt x="752299" y="223727"/>
                </a:lnTo>
                <a:lnTo>
                  <a:pt x="752299" y="222764"/>
                </a:lnTo>
                <a:lnTo>
                  <a:pt x="752299" y="223727"/>
                </a:lnTo>
                <a:lnTo>
                  <a:pt x="752299" y="224691"/>
                </a:lnTo>
                <a:lnTo>
                  <a:pt x="752299" y="223727"/>
                </a:lnTo>
                <a:close/>
              </a:path>
            </a:pathLst>
          </a:custGeom>
          <a:solidFill>
            <a:srgbClr val="66CCFF"/>
          </a:solidFill>
          <a:ln w="9525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4800"/>
              <a:buFont typeface="Helvetica Neue"/>
              <a:buNone/>
            </a:pPr>
            <a:endParaRPr sz="4800" b="0" i="0" u="none" strike="noStrike" cap="non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" name="Google Shape;735;p23">
            <a:extLst>
              <a:ext uri="{FF2B5EF4-FFF2-40B4-BE49-F238E27FC236}">
                <a16:creationId xmlns:a16="http://schemas.microsoft.com/office/drawing/2014/main" id="{80829B06-D9A2-7F18-2DDC-F25265A66FBB}"/>
              </a:ext>
            </a:extLst>
          </p:cNvPr>
          <p:cNvSpPr txBox="1"/>
          <p:nvPr/>
        </p:nvSpPr>
        <p:spPr>
          <a:xfrm>
            <a:off x="3612311" y="2854902"/>
            <a:ext cx="2018174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rPr lang="pt-BR" sz="8800" b="1" i="0" u="none" strike="noStrike" cap="none" dirty="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SC</a:t>
            </a:r>
            <a:endParaRPr sz="8800" dirty="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6A8A4EB0-A856-1BEF-A6ED-97A98C0B543B}"/>
              </a:ext>
            </a:extLst>
          </p:cNvPr>
          <p:cNvSpPr txBox="1"/>
          <p:nvPr/>
        </p:nvSpPr>
        <p:spPr>
          <a:xfrm>
            <a:off x="6033789" y="4718656"/>
            <a:ext cx="605066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base">
              <a:buNone/>
            </a:pPr>
            <a:r>
              <a:rPr lang="pt-BR" sz="18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Autorização de recursos de dividendo para infraestrutura de acesso rodoviário Sul ao Porto de Imbituba </a:t>
            </a:r>
          </a:p>
          <a:p>
            <a:pPr algn="just" fontAlgn="base">
              <a:buNone/>
            </a:pPr>
            <a:r>
              <a:rPr lang="pt-BR" sz="1800" b="1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R$ 17 milhões</a:t>
            </a:r>
            <a:endParaRPr lang="pt-BR" sz="1800" dirty="0">
              <a:solidFill>
                <a:schemeClr val="tx2">
                  <a:lumMod val="50000"/>
                  <a:lumOff val="50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4296E1C0-D059-2883-77A7-3986B908DC33}"/>
              </a:ext>
            </a:extLst>
          </p:cNvPr>
          <p:cNvSpPr txBox="1"/>
          <p:nvPr/>
        </p:nvSpPr>
        <p:spPr>
          <a:xfrm>
            <a:off x="5856661" y="972605"/>
            <a:ext cx="622779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 algn="just" fontAlgn="base">
              <a:buNone/>
              <a:defRPr b="1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defRPr>
            </a:lvl1pPr>
          </a:lstStyle>
          <a:p>
            <a:r>
              <a:rPr lang="pt-BR" dirty="0"/>
              <a:t>Autorização de recursos de dividendo para infraestrutura de acesso rodoviário ao Porto de São Francisco do Sul</a:t>
            </a:r>
          </a:p>
          <a:p>
            <a:r>
              <a:rPr lang="pt-BR" dirty="0">
                <a:solidFill>
                  <a:schemeClr val="tx2">
                    <a:lumMod val="50000"/>
                    <a:lumOff val="50000"/>
                  </a:schemeClr>
                </a:solidFill>
              </a:rPr>
              <a:t>R$ 12,6 milhões</a:t>
            </a:r>
            <a:endParaRPr lang="pt-BR" dirty="0">
              <a:solidFill>
                <a:schemeClr val="tx2">
                  <a:lumMod val="50000"/>
                  <a:lumOff val="50000"/>
                </a:schemeClr>
              </a:solidFill>
              <a:latin typeface="Times New Roman" panose="02020603050405020304" pitchFamily="18" charset="0"/>
            </a:endParaRP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BA327A93-A51F-1095-CF06-F327013E36C5}"/>
              </a:ext>
            </a:extLst>
          </p:cNvPr>
          <p:cNvSpPr txBox="1"/>
          <p:nvPr/>
        </p:nvSpPr>
        <p:spPr>
          <a:xfrm>
            <a:off x="6370860" y="3471737"/>
            <a:ext cx="576096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base">
              <a:buNone/>
            </a:pPr>
            <a:r>
              <a:rPr lang="pt-BR" sz="18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Autorização de recursos de dividendo provenientes do Porto de Imbituba para contratação à INFRA S.A. do Plano Estadual de Logística e Transportes – PELT</a:t>
            </a:r>
          </a:p>
          <a:p>
            <a:pPr algn="just" fontAlgn="base">
              <a:buNone/>
            </a:pPr>
            <a:r>
              <a:rPr lang="pt-BR" sz="1800" b="1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R$ 4,3 </a:t>
            </a:r>
            <a:r>
              <a:rPr lang="pt-BR" b="1" dirty="0">
                <a:solidFill>
                  <a:schemeClr val="tx2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m</a:t>
            </a:r>
            <a:r>
              <a:rPr lang="pt-BR" sz="1800" b="1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ilhões</a:t>
            </a:r>
            <a:endParaRPr lang="pt-BR" sz="1800" dirty="0">
              <a:solidFill>
                <a:schemeClr val="tx2">
                  <a:lumMod val="50000"/>
                  <a:lumOff val="50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D48C6E6D-8F82-C360-543A-DA97CB752DCC}"/>
              </a:ext>
            </a:extLst>
          </p:cNvPr>
          <p:cNvSpPr txBox="1"/>
          <p:nvPr/>
        </p:nvSpPr>
        <p:spPr>
          <a:xfrm>
            <a:off x="921722" y="900991"/>
            <a:ext cx="3627120" cy="19697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pt-BR" sz="4800" b="1" dirty="0">
                <a:solidFill>
                  <a:srgbClr val="173FE5"/>
                </a:solidFill>
                <a:latin typeface="Arial Black" panose="020B0A04020102020204" pitchFamily="34" charset="0"/>
                <a:cs typeface="Aharoni" panose="020F0502020204030204" pitchFamily="2" charset="-79"/>
              </a:rPr>
              <a:t>R$</a:t>
            </a:r>
          </a:p>
          <a:p>
            <a:r>
              <a:rPr lang="pt-BR" sz="8000" b="1" dirty="0">
                <a:solidFill>
                  <a:srgbClr val="173FE5"/>
                </a:solidFill>
                <a:latin typeface="Arial Black" panose="020B0A04020102020204" pitchFamily="34" charset="0"/>
                <a:cs typeface="Aharoni" panose="020F0502020204030204" pitchFamily="2" charset="-79"/>
              </a:rPr>
              <a:t>50,1</a:t>
            </a:r>
            <a:r>
              <a:rPr lang="pt-BR" sz="4800" b="1" dirty="0">
                <a:solidFill>
                  <a:srgbClr val="173FE5"/>
                </a:solidFill>
                <a:latin typeface="Arial Black" panose="020B0A04020102020204" pitchFamily="34" charset="0"/>
                <a:cs typeface="Aharoni" panose="020F0502020204030204" pitchFamily="2" charset="-79"/>
              </a:rPr>
              <a:t>Mi</a:t>
            </a:r>
            <a:endParaRPr lang="pt-BR" sz="6000" b="1" dirty="0">
              <a:solidFill>
                <a:srgbClr val="173FE5"/>
              </a:solidFill>
            </a:endParaRPr>
          </a:p>
        </p:txBody>
      </p:sp>
      <p:cxnSp>
        <p:nvCxnSpPr>
          <p:cNvPr id="23" name="Conector: Angulado 22">
            <a:extLst>
              <a:ext uri="{FF2B5EF4-FFF2-40B4-BE49-F238E27FC236}">
                <a16:creationId xmlns:a16="http://schemas.microsoft.com/office/drawing/2014/main" id="{311EB0D9-885C-B3FF-F72E-85D084DFCF6B}"/>
              </a:ext>
            </a:extLst>
          </p:cNvPr>
          <p:cNvCxnSpPr>
            <a:cxnSpLocks/>
          </p:cNvCxnSpPr>
          <p:nvPr/>
        </p:nvCxnSpPr>
        <p:spPr>
          <a:xfrm rot="16200000" flipH="1">
            <a:off x="5515737" y="4820304"/>
            <a:ext cx="879748" cy="112676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ector: Angulado 32">
            <a:extLst>
              <a:ext uri="{FF2B5EF4-FFF2-40B4-BE49-F238E27FC236}">
                <a16:creationId xmlns:a16="http://schemas.microsoft.com/office/drawing/2014/main" id="{954AC195-4400-D321-5409-3722F047BA87}"/>
              </a:ext>
            </a:extLst>
          </p:cNvPr>
          <p:cNvCxnSpPr>
            <a:cxnSpLocks/>
            <a:endCxn id="19" idx="1"/>
          </p:cNvCxnSpPr>
          <p:nvPr/>
        </p:nvCxnSpPr>
        <p:spPr>
          <a:xfrm rot="16200000" flipV="1">
            <a:off x="5287269" y="2003662"/>
            <a:ext cx="1292288" cy="153503"/>
          </a:xfrm>
          <a:prstGeom prst="bentConnector4">
            <a:avLst>
              <a:gd name="adj1" fmla="val 32138"/>
              <a:gd name="adj2" fmla="val 248922"/>
            </a:avLst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ector: Angulado 44">
            <a:extLst>
              <a:ext uri="{FF2B5EF4-FFF2-40B4-BE49-F238E27FC236}">
                <a16:creationId xmlns:a16="http://schemas.microsoft.com/office/drawing/2014/main" id="{3711DD4B-4317-12D5-AC66-C230C2D66699}"/>
              </a:ext>
            </a:extLst>
          </p:cNvPr>
          <p:cNvCxnSpPr>
            <a:cxnSpLocks/>
            <a:endCxn id="20" idx="1"/>
          </p:cNvCxnSpPr>
          <p:nvPr/>
        </p:nvCxnSpPr>
        <p:spPr>
          <a:xfrm flipV="1">
            <a:off x="5899273" y="4071902"/>
            <a:ext cx="471587" cy="428975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AF53192E-9A56-4869-AA34-E0CF43768D45}"/>
              </a:ext>
            </a:extLst>
          </p:cNvPr>
          <p:cNvSpPr txBox="1"/>
          <p:nvPr/>
        </p:nvSpPr>
        <p:spPr>
          <a:xfrm>
            <a:off x="5505468" y="5661435"/>
            <a:ext cx="605066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base">
              <a:buNone/>
            </a:pPr>
            <a:r>
              <a:rPr lang="pt-BR" sz="18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Autorização de recursos de dividendo para infraestrutura de acesso rodoviário Norte ao Porto de Imbituba</a:t>
            </a:r>
          </a:p>
          <a:p>
            <a:pPr algn="just" fontAlgn="base">
              <a:buNone/>
            </a:pPr>
            <a:r>
              <a:rPr lang="pt-BR" sz="1800" b="1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R$ 14 milhões</a:t>
            </a:r>
            <a:endParaRPr lang="pt-BR" sz="1800" dirty="0">
              <a:solidFill>
                <a:schemeClr val="tx2">
                  <a:lumMod val="50000"/>
                  <a:lumOff val="50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B4D8C67A-318C-F645-5DBD-B37B20AC0867}"/>
              </a:ext>
            </a:extLst>
          </p:cNvPr>
          <p:cNvSpPr txBox="1"/>
          <p:nvPr/>
        </p:nvSpPr>
        <p:spPr>
          <a:xfrm>
            <a:off x="6441980" y="2476057"/>
            <a:ext cx="576096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base">
              <a:buNone/>
            </a:pPr>
            <a:r>
              <a:rPr lang="pt-BR" sz="18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Autorização de recursos de dividendo para construção de novo Posto Avançado da Marinha do Brasil, em Imbituba</a:t>
            </a:r>
          </a:p>
          <a:p>
            <a:pPr algn="just" fontAlgn="base">
              <a:buNone/>
            </a:pPr>
            <a:r>
              <a:rPr lang="pt-BR" sz="1800" b="1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R$ 2,2 </a:t>
            </a:r>
            <a:r>
              <a:rPr lang="pt-BR" b="1" dirty="0">
                <a:solidFill>
                  <a:schemeClr val="tx2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m</a:t>
            </a:r>
            <a:r>
              <a:rPr lang="pt-BR" sz="1800" b="1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ilhões</a:t>
            </a:r>
            <a:endParaRPr lang="pt-BR" sz="1800" dirty="0">
              <a:solidFill>
                <a:schemeClr val="tx2">
                  <a:lumMod val="50000"/>
                  <a:lumOff val="50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cxnSp>
        <p:nvCxnSpPr>
          <p:cNvPr id="17" name="Conector: Angulado 16">
            <a:extLst>
              <a:ext uri="{FF2B5EF4-FFF2-40B4-BE49-F238E27FC236}">
                <a16:creationId xmlns:a16="http://schemas.microsoft.com/office/drawing/2014/main" id="{E746407F-ED24-41B5-540F-DD33D2970428}"/>
              </a:ext>
            </a:extLst>
          </p:cNvPr>
          <p:cNvCxnSpPr>
            <a:cxnSpLocks/>
            <a:endCxn id="14" idx="1"/>
          </p:cNvCxnSpPr>
          <p:nvPr/>
        </p:nvCxnSpPr>
        <p:spPr>
          <a:xfrm rot="5400000" flipH="1" flipV="1">
            <a:off x="5329663" y="3507331"/>
            <a:ext cx="1681926" cy="542708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Elipse 21">
            <a:extLst>
              <a:ext uri="{FF2B5EF4-FFF2-40B4-BE49-F238E27FC236}">
                <a16:creationId xmlns:a16="http://schemas.microsoft.com/office/drawing/2014/main" id="{70862B3F-E43C-34EE-F121-3302140B288E}"/>
              </a:ext>
            </a:extLst>
          </p:cNvPr>
          <p:cNvSpPr/>
          <p:nvPr/>
        </p:nvSpPr>
        <p:spPr>
          <a:xfrm>
            <a:off x="5826181" y="4429757"/>
            <a:ext cx="153504" cy="15350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Elipse 23">
            <a:extLst>
              <a:ext uri="{FF2B5EF4-FFF2-40B4-BE49-F238E27FC236}">
                <a16:creationId xmlns:a16="http://schemas.microsoft.com/office/drawing/2014/main" id="{59639196-F31E-5A52-866F-D0804B4B7500}"/>
              </a:ext>
            </a:extLst>
          </p:cNvPr>
          <p:cNvSpPr/>
          <p:nvPr/>
        </p:nvSpPr>
        <p:spPr>
          <a:xfrm>
            <a:off x="5927781" y="2621277"/>
            <a:ext cx="153504" cy="15350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26" name="Conector: Angulado 25">
            <a:extLst>
              <a:ext uri="{FF2B5EF4-FFF2-40B4-BE49-F238E27FC236}">
                <a16:creationId xmlns:a16="http://schemas.microsoft.com/office/drawing/2014/main" id="{6138BC69-6A05-2E9D-E8D2-71BD6874874E}"/>
              </a:ext>
            </a:extLst>
          </p:cNvPr>
          <p:cNvCxnSpPr>
            <a:cxnSpLocks/>
            <a:stCxn id="22" idx="4"/>
            <a:endCxn id="11" idx="1"/>
          </p:cNvCxnSpPr>
          <p:nvPr/>
        </p:nvCxnSpPr>
        <p:spPr>
          <a:xfrm rot="5400000">
            <a:off x="4934282" y="5154448"/>
            <a:ext cx="1539839" cy="397465"/>
          </a:xfrm>
          <a:prstGeom prst="bentConnector4">
            <a:avLst>
              <a:gd name="adj1" fmla="val 35009"/>
              <a:gd name="adj2" fmla="val 157514"/>
            </a:avLst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8" name="Imagem 27">
            <a:extLst>
              <a:ext uri="{FF2B5EF4-FFF2-40B4-BE49-F238E27FC236}">
                <a16:creationId xmlns:a16="http://schemas.microsoft.com/office/drawing/2014/main" id="{77BCE799-9046-2DAF-0EAA-752F9332F7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1722" y="5661435"/>
            <a:ext cx="2893671" cy="684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0740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B03C240-6739-8DAC-C993-A9DB5AED6E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139F4A2F-5EFA-F0BA-35C8-1D3353857919}"/>
              </a:ext>
            </a:extLst>
          </p:cNvPr>
          <p:cNvSpPr txBox="1"/>
          <p:nvPr/>
        </p:nvSpPr>
        <p:spPr>
          <a:xfrm>
            <a:off x="842693" y="296005"/>
            <a:ext cx="109835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latin typeface="Calibri" panose="020F0502020204030204" pitchFamily="34" charset="0"/>
                <a:cs typeface="Calibri" panose="020F0502020204030204" pitchFamily="34" charset="0"/>
              </a:rPr>
              <a:t>Túnel Santos-Guarujá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C8DE5D26-229B-1279-B573-E06B740912D1}"/>
              </a:ext>
            </a:extLst>
          </p:cNvPr>
          <p:cNvSpPr txBox="1"/>
          <p:nvPr/>
        </p:nvSpPr>
        <p:spPr>
          <a:xfrm>
            <a:off x="842693" y="1003891"/>
            <a:ext cx="109835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>
                <a:latin typeface="Calibri" panose="020F0502020204030204" pitchFamily="34" charset="0"/>
                <a:cs typeface="Calibri" panose="020F0502020204030204" pitchFamily="34" charset="0"/>
              </a:rPr>
              <a:t>Maior Investimento em infraestrutura de transportes do </a:t>
            </a:r>
          </a:p>
        </p:txBody>
      </p:sp>
      <p:pic>
        <p:nvPicPr>
          <p:cNvPr id="8" name="Imagem 7" descr="Logotipo, nome da empresa&#10;&#10;O conteúdo gerado por IA pode estar incorreto.">
            <a:extLst>
              <a:ext uri="{FF2B5EF4-FFF2-40B4-BE49-F238E27FC236}">
                <a16:creationId xmlns:a16="http://schemas.microsoft.com/office/drawing/2014/main" id="{D5198288-3A29-4DBA-D5F4-250276B990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13520" y="579120"/>
            <a:ext cx="2049342" cy="1366228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3FEDF5C9-3778-4031-398F-00BC2C59BC4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2273" b="3153"/>
          <a:stretch>
            <a:fillRect/>
          </a:stretch>
        </p:blipFill>
        <p:spPr>
          <a:xfrm>
            <a:off x="1110417" y="1527110"/>
            <a:ext cx="5422463" cy="5034885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4A0FFD4D-FA58-85A9-6EA4-88698FCD2943}"/>
              </a:ext>
            </a:extLst>
          </p:cNvPr>
          <p:cNvSpPr txBox="1"/>
          <p:nvPr/>
        </p:nvSpPr>
        <p:spPr>
          <a:xfrm>
            <a:off x="2874957" y="2554366"/>
            <a:ext cx="2887556" cy="553998"/>
          </a:xfrm>
          <a:prstGeom prst="rect">
            <a:avLst/>
          </a:prstGeom>
          <a:solidFill>
            <a:srgbClr val="F1F1F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pt-BR" sz="2800" b="1" dirty="0">
                <a:solidFill>
                  <a:srgbClr val="173FE5"/>
                </a:solidFill>
                <a:latin typeface="Arial Black" panose="020B0A04020102020204" pitchFamily="34" charset="0"/>
                <a:cs typeface="Aharoni" panose="020F0502020204030204" pitchFamily="2" charset="-79"/>
              </a:rPr>
              <a:t>R$ </a:t>
            </a:r>
            <a:r>
              <a:rPr lang="pt-BR" sz="3600" b="1" dirty="0">
                <a:solidFill>
                  <a:srgbClr val="173FE5"/>
                </a:solidFill>
                <a:latin typeface="Arial Black" panose="020B0A04020102020204" pitchFamily="34" charset="0"/>
                <a:cs typeface="Aharoni" panose="020F0502020204030204" pitchFamily="2" charset="-79"/>
              </a:rPr>
              <a:t>6,8</a:t>
            </a:r>
            <a:r>
              <a:rPr lang="pt-BR" sz="2800" b="1" dirty="0">
                <a:solidFill>
                  <a:srgbClr val="173FE5"/>
                </a:solidFill>
                <a:latin typeface="Arial Black" panose="020B0A04020102020204" pitchFamily="34" charset="0"/>
                <a:cs typeface="Aharoni" panose="020F0502020204030204" pitchFamily="2" charset="-79"/>
              </a:rPr>
              <a:t> Bi</a:t>
            </a:r>
            <a:endParaRPr lang="pt-BR" sz="3600" b="1" dirty="0">
              <a:solidFill>
                <a:srgbClr val="173FE5"/>
              </a:solidFill>
            </a:endParaRP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7E74BFB1-9015-5C36-F38F-9BF1C53CF0C2}"/>
              </a:ext>
            </a:extLst>
          </p:cNvPr>
          <p:cNvSpPr txBox="1"/>
          <p:nvPr/>
        </p:nvSpPr>
        <p:spPr>
          <a:xfrm>
            <a:off x="1574800" y="5668848"/>
            <a:ext cx="4521200" cy="677108"/>
          </a:xfrm>
          <a:prstGeom prst="rect">
            <a:avLst/>
          </a:prstGeom>
          <a:solidFill>
            <a:srgbClr val="F1F1F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pt-BR" sz="2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Leilão</a:t>
            </a:r>
            <a:r>
              <a:rPr lang="pt-BR" sz="2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05 de setembro de 2025</a:t>
            </a:r>
          </a:p>
          <a:p>
            <a:endParaRPr lang="pt-BR" sz="22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AC5682CF-8FCD-CEB1-5F83-8D0364C6DF45}"/>
              </a:ext>
            </a:extLst>
          </p:cNvPr>
          <p:cNvSpPr txBox="1"/>
          <p:nvPr/>
        </p:nvSpPr>
        <p:spPr>
          <a:xfrm>
            <a:off x="6675120" y="1569587"/>
            <a:ext cx="5232400" cy="4912493"/>
          </a:xfrm>
          <a:prstGeom prst="roundRect">
            <a:avLst>
              <a:gd name="adj" fmla="val 6591"/>
            </a:avLst>
          </a:prstGeom>
          <a:solidFill>
            <a:srgbClr val="F1F1F1"/>
          </a:solidFill>
        </p:spPr>
        <p:txBody>
          <a:bodyPr wrap="square" lIns="108000" tIns="108000" rIns="108000" bIns="108000" rtlCol="0">
            <a:noAutofit/>
          </a:bodyPr>
          <a:lstStyle/>
          <a:p>
            <a:r>
              <a:rPr lang="pt-BR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Vencedor: </a:t>
            </a:r>
          </a:p>
          <a:p>
            <a:r>
              <a:rPr lang="pt-BR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Grupo português Mota-Engil</a:t>
            </a:r>
          </a:p>
          <a:p>
            <a:endParaRPr lang="pt-BR" sz="20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Período de construção:</a:t>
            </a:r>
          </a:p>
          <a:p>
            <a:r>
              <a:rPr lang="pt-BR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2026/2027 - 2031</a:t>
            </a:r>
          </a:p>
          <a:p>
            <a:endParaRPr lang="pt-BR" sz="20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Duração da concessão: </a:t>
            </a:r>
          </a:p>
          <a:p>
            <a:r>
              <a:rPr lang="pt-BR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 anos.</a:t>
            </a:r>
          </a:p>
          <a:p>
            <a:endParaRPr lang="pt-BR" sz="20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Capacidade</a:t>
            </a:r>
            <a:r>
              <a:rPr lang="pt-BR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seis faixas de tráfego (três por sentido), ciclovia e passagens para pedestres e Veículo Leve sobre Trilhos (VLT). </a:t>
            </a:r>
          </a:p>
          <a:p>
            <a:pPr algn="ctr"/>
            <a:endParaRPr lang="pt-BR" sz="20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Imagem 18">
            <a:extLst>
              <a:ext uri="{FF2B5EF4-FFF2-40B4-BE49-F238E27FC236}">
                <a16:creationId xmlns:a16="http://schemas.microsoft.com/office/drawing/2014/main" id="{3885E529-160B-640C-C55D-E9F16E1A2703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-50000"/>
                    </a14:imgEffect>
                    <a14:imgEffect>
                      <a14:colorTemperature colorTemp="10122"/>
                    </a14:imgEffect>
                    <a14:imgEffect>
                      <a14:saturation sat="309000"/>
                    </a14:imgEffect>
                    <a14:imgEffect>
                      <a14:brightnessContrast bright="-29000" contras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900396" y="1770422"/>
            <a:ext cx="809411" cy="783944"/>
          </a:xfrm>
          <a:prstGeom prst="roundRect">
            <a:avLst>
              <a:gd name="adj" fmla="val 23832"/>
            </a:avLst>
          </a:prstGeom>
          <a:solidFill>
            <a:srgbClr val="E20000"/>
          </a:solidFill>
          <a:ln>
            <a:noFill/>
          </a:ln>
          <a:effectLst/>
        </p:spPr>
      </p:pic>
      <p:sp>
        <p:nvSpPr>
          <p:cNvPr id="21" name="CaixaDeTexto 20">
            <a:extLst>
              <a:ext uri="{FF2B5EF4-FFF2-40B4-BE49-F238E27FC236}">
                <a16:creationId xmlns:a16="http://schemas.microsoft.com/office/drawing/2014/main" id="{378DBACE-608C-163D-3715-3BF1013144B9}"/>
              </a:ext>
            </a:extLst>
          </p:cNvPr>
          <p:cNvSpPr txBox="1"/>
          <p:nvPr/>
        </p:nvSpPr>
        <p:spPr>
          <a:xfrm>
            <a:off x="2773680" y="3800653"/>
            <a:ext cx="3444240" cy="923330"/>
          </a:xfrm>
          <a:prstGeom prst="rect">
            <a:avLst/>
          </a:prstGeom>
          <a:solidFill>
            <a:srgbClr val="F1F1F1"/>
          </a:solidFill>
        </p:spPr>
        <p:txBody>
          <a:bodyPr wrap="square">
            <a:spAutoFit/>
          </a:bodyPr>
          <a:lstStyle/>
          <a:p>
            <a:r>
              <a:rPr lang="pt-BR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1,5 km de extensão sendo 870 imersos à profundidade máxima de 21m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166634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66C16E9-47D6-0C50-A6FC-F33B0D7042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22081F91-0B6D-D8DC-2CAB-B5279DC335C3}"/>
              </a:ext>
            </a:extLst>
          </p:cNvPr>
          <p:cNvSpPr txBox="1"/>
          <p:nvPr/>
        </p:nvSpPr>
        <p:spPr>
          <a:xfrm>
            <a:off x="842693" y="296005"/>
            <a:ext cx="109835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latin typeface="Calibri" panose="020F0502020204030204" pitchFamily="34" charset="0"/>
                <a:cs typeface="Calibri" panose="020F0502020204030204" pitchFamily="34" charset="0"/>
              </a:rPr>
              <a:t>Canal de Acesso do Porto de Paranaguá/PR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FBC623A6-5BA4-0305-C9BC-A4C6407ADAC5}"/>
              </a:ext>
            </a:extLst>
          </p:cNvPr>
          <p:cNvSpPr txBox="1"/>
          <p:nvPr/>
        </p:nvSpPr>
        <p:spPr>
          <a:xfrm>
            <a:off x="842693" y="1003891"/>
            <a:ext cx="5561085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pt-BR" sz="2800" b="1" dirty="0">
                <a:ln/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Primeira Concessão de dragagem</a:t>
            </a:r>
          </a:p>
        </p:txBody>
      </p:sp>
      <p:pic>
        <p:nvPicPr>
          <p:cNvPr id="8" name="Imagem 7" descr="Logotipo, nome da empresa&#10;&#10;O conteúdo gerado por IA pode estar incorreto.">
            <a:extLst>
              <a:ext uri="{FF2B5EF4-FFF2-40B4-BE49-F238E27FC236}">
                <a16:creationId xmlns:a16="http://schemas.microsoft.com/office/drawing/2014/main" id="{B5D5F171-888A-6B5D-F334-F8A97AB4E32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3053" b="25134"/>
          <a:stretch>
            <a:fillRect/>
          </a:stretch>
        </p:blipFill>
        <p:spPr>
          <a:xfrm>
            <a:off x="10048240" y="254472"/>
            <a:ext cx="2049342" cy="707886"/>
          </a:xfrm>
          <a:prstGeom prst="rect">
            <a:avLst/>
          </a:prstGeom>
        </p:spPr>
      </p:pic>
      <p:sp>
        <p:nvSpPr>
          <p:cNvPr id="17" name="CaixaDeTexto 16">
            <a:extLst>
              <a:ext uri="{FF2B5EF4-FFF2-40B4-BE49-F238E27FC236}">
                <a16:creationId xmlns:a16="http://schemas.microsoft.com/office/drawing/2014/main" id="{450E554D-6173-6D04-2741-B5D32CC0C0E1}"/>
              </a:ext>
            </a:extLst>
          </p:cNvPr>
          <p:cNvSpPr txBox="1"/>
          <p:nvPr/>
        </p:nvSpPr>
        <p:spPr>
          <a:xfrm>
            <a:off x="6675120" y="959987"/>
            <a:ext cx="5232400" cy="5643541"/>
          </a:xfrm>
          <a:prstGeom prst="roundRect">
            <a:avLst>
              <a:gd name="adj" fmla="val 6591"/>
            </a:avLst>
          </a:prstGeom>
          <a:solidFill>
            <a:srgbClr val="F1F1F1"/>
          </a:solidFill>
        </p:spPr>
        <p:txBody>
          <a:bodyPr wrap="square" lIns="108000" tIns="108000" rIns="108000" bIns="108000" rtlCol="0">
            <a:noAutofit/>
          </a:bodyPr>
          <a:lstStyle/>
          <a:p>
            <a:r>
              <a:rPr lang="pt-BR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Leilão:</a:t>
            </a:r>
          </a:p>
          <a:p>
            <a:r>
              <a:rPr lang="pt-BR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22 de outubro de 2025</a:t>
            </a:r>
          </a:p>
          <a:p>
            <a:endParaRPr lang="pt-BR" sz="20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Critério de leilão: </a:t>
            </a:r>
          </a:p>
          <a:p>
            <a:r>
              <a:rPr lang="pt-BR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Menor Tarifa e Maior Valor de Outorga</a:t>
            </a:r>
          </a:p>
          <a:p>
            <a:endParaRPr lang="pt-BR" sz="20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Duração da concessão: </a:t>
            </a:r>
          </a:p>
          <a:p>
            <a:r>
              <a:rPr lang="pt-BR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 anos </a:t>
            </a:r>
            <a:r>
              <a:rPr lang="pt-B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(até 70 anos)</a:t>
            </a:r>
            <a:endParaRPr lang="pt-BR" sz="20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20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Investimentos (CAPEX): </a:t>
            </a:r>
            <a:r>
              <a:rPr lang="pt-BR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R$ 1,23 bilhão 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Dragagem e derrocamento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Sinalização Náutica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Operação do Tráfego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Gestão Ambiental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t-BR" sz="20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OPEX:</a:t>
            </a:r>
            <a:r>
              <a:rPr lang="pt-BR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2,35 bilhões</a:t>
            </a:r>
          </a:p>
          <a:p>
            <a:pPr algn="ctr"/>
            <a:endParaRPr lang="pt-BR" sz="20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Imagem 18">
            <a:extLst>
              <a:ext uri="{FF2B5EF4-FFF2-40B4-BE49-F238E27FC236}">
                <a16:creationId xmlns:a16="http://schemas.microsoft.com/office/drawing/2014/main" id="{721823A4-384C-43BA-0D3E-2E2301AA2DB5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50000"/>
                    </a14:imgEffect>
                    <a14:imgEffect>
                      <a14:colorTemperature colorTemp="10122"/>
                    </a14:imgEffect>
                    <a14:imgEffect>
                      <a14:saturation sat="309000"/>
                    </a14:imgEffect>
                    <a14:imgEffect>
                      <a14:brightnessContrast bright="-29000" contras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59756" y="1176672"/>
            <a:ext cx="809411" cy="783944"/>
          </a:xfrm>
          <a:prstGeom prst="roundRect">
            <a:avLst>
              <a:gd name="adj" fmla="val 23832"/>
            </a:avLst>
          </a:prstGeom>
          <a:solidFill>
            <a:srgbClr val="E20000"/>
          </a:solidFill>
          <a:ln>
            <a:noFill/>
          </a:ln>
          <a:effectLst/>
        </p:spPr>
      </p:pic>
      <p:pic>
        <p:nvPicPr>
          <p:cNvPr id="5" name="Imagem 4" descr="Mapa&#10;&#10;Descrição gerada automaticamente">
            <a:extLst>
              <a:ext uri="{FF2B5EF4-FFF2-40B4-BE49-F238E27FC236}">
                <a16:creationId xmlns:a16="http://schemas.microsoft.com/office/drawing/2014/main" id="{443F5635-6341-AC63-E609-72158E77CED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802" y="1527111"/>
            <a:ext cx="5331256" cy="3998442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64926851-FC0D-28BC-7C62-4E55944D94D8}"/>
              </a:ext>
            </a:extLst>
          </p:cNvPr>
          <p:cNvSpPr txBox="1"/>
          <p:nvPr/>
        </p:nvSpPr>
        <p:spPr>
          <a:xfrm>
            <a:off x="3920311" y="5817940"/>
            <a:ext cx="2887556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pt-BR" sz="2800" b="1" dirty="0">
                <a:solidFill>
                  <a:srgbClr val="173FE5"/>
                </a:solidFill>
                <a:latin typeface="Arial Black" panose="020B0A04020102020204" pitchFamily="34" charset="0"/>
                <a:cs typeface="Aharoni" panose="020F0502020204030204" pitchFamily="2" charset="-79"/>
              </a:rPr>
              <a:t>R$ </a:t>
            </a:r>
            <a:r>
              <a:rPr lang="pt-BR" sz="3600" b="1" dirty="0">
                <a:solidFill>
                  <a:srgbClr val="173FE5"/>
                </a:solidFill>
                <a:latin typeface="Arial Black" panose="020B0A04020102020204" pitchFamily="34" charset="0"/>
                <a:cs typeface="Aharoni" panose="020F0502020204030204" pitchFamily="2" charset="-79"/>
              </a:rPr>
              <a:t>2,35</a:t>
            </a:r>
            <a:r>
              <a:rPr lang="pt-BR" sz="2800" b="1" dirty="0">
                <a:solidFill>
                  <a:srgbClr val="173FE5"/>
                </a:solidFill>
                <a:latin typeface="Arial Black" panose="020B0A04020102020204" pitchFamily="34" charset="0"/>
                <a:cs typeface="Aharoni" panose="020F0502020204030204" pitchFamily="2" charset="-79"/>
              </a:rPr>
              <a:t> Bi</a:t>
            </a:r>
            <a:endParaRPr lang="pt-BR" sz="3600" b="1" dirty="0">
              <a:solidFill>
                <a:srgbClr val="173FE5"/>
              </a:solidFill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A040E329-1CD9-866B-DBC8-86AC561DF146}"/>
              </a:ext>
            </a:extLst>
          </p:cNvPr>
          <p:cNvSpPr txBox="1"/>
          <p:nvPr/>
        </p:nvSpPr>
        <p:spPr>
          <a:xfrm>
            <a:off x="842693" y="5725607"/>
            <a:ext cx="28875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Investimentos em operação e manutenção:</a:t>
            </a:r>
            <a:endParaRPr lang="pt-BR" b="1" dirty="0"/>
          </a:p>
        </p:txBody>
      </p:sp>
    </p:spTree>
    <p:extLst>
      <p:ext uri="{BB962C8B-B14F-4D97-AF65-F5344CB8AC3E}">
        <p14:creationId xmlns:p14="http://schemas.microsoft.com/office/powerpoint/2010/main" val="15262217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6B3AD64-FC54-0B70-41B6-7A46C070FA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48A4BD59-3CAE-459C-C42B-C2A8188803DE}"/>
              </a:ext>
            </a:extLst>
          </p:cNvPr>
          <p:cNvSpPr txBox="1"/>
          <p:nvPr/>
        </p:nvSpPr>
        <p:spPr>
          <a:xfrm>
            <a:off x="740855" y="360817"/>
            <a:ext cx="112920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latin typeface="Calibri" panose="020F0502020204030204" pitchFamily="34" charset="0"/>
                <a:cs typeface="Calibri" panose="020F0502020204030204" pitchFamily="34" charset="0"/>
              </a:rPr>
              <a:t>Investimento em Dragagem em Portos Públicos 2025-2030</a:t>
            </a:r>
          </a:p>
        </p:txBody>
      </p:sp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FAF4B1AD-E5B1-31EF-257A-62CD3728C40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09077826"/>
              </p:ext>
            </p:extLst>
          </p:nvPr>
        </p:nvGraphicFramePr>
        <p:xfrm>
          <a:off x="441065" y="1939914"/>
          <a:ext cx="4947920" cy="38740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CaixaDeTexto 4">
            <a:extLst>
              <a:ext uri="{FF2B5EF4-FFF2-40B4-BE49-F238E27FC236}">
                <a16:creationId xmlns:a16="http://schemas.microsoft.com/office/drawing/2014/main" id="{58579CCB-4DD1-CF7D-FB13-1D6AA36B3BB4}"/>
              </a:ext>
            </a:extLst>
          </p:cNvPr>
          <p:cNvSpPr txBox="1"/>
          <p:nvPr/>
        </p:nvSpPr>
        <p:spPr>
          <a:xfrm>
            <a:off x="740855" y="1082494"/>
            <a:ext cx="3719170" cy="12003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pt-BR"/>
            </a:defPPr>
            <a:lvl1pPr>
              <a:defRPr sz="2000">
                <a:solidFill>
                  <a:srgbClr val="1E3260"/>
                </a:solidFill>
                <a:latin typeface="Poppins Medium" panose="020B0502040204020203" pitchFamily="2" charset="0"/>
                <a:cs typeface="Poppins Medium" panose="020B0502040204020203" pitchFamily="2" charset="0"/>
              </a:defRPr>
            </a:lvl1pPr>
          </a:lstStyle>
          <a:p>
            <a:r>
              <a:rPr lang="pt-BR" sz="4400" dirty="0">
                <a:latin typeface="Poppins Medium"/>
                <a:cs typeface="Poppins Medium"/>
              </a:rPr>
              <a:t>R$</a:t>
            </a:r>
            <a:r>
              <a:rPr lang="pt-BR" sz="5400" dirty="0">
                <a:latin typeface="Poppins Medium"/>
                <a:cs typeface="Poppins Medium"/>
              </a:rPr>
              <a:t> </a:t>
            </a:r>
            <a:r>
              <a:rPr lang="pt-BR" sz="7200" dirty="0">
                <a:latin typeface="Poppins ExtraBold"/>
                <a:cs typeface="Poppins ExtraBold"/>
              </a:rPr>
              <a:t>3,7</a:t>
            </a:r>
            <a:r>
              <a:rPr lang="pt-BR" sz="5400" dirty="0">
                <a:latin typeface="Poppins ExtraBold"/>
                <a:cs typeface="Poppins ExtraBold"/>
              </a:rPr>
              <a:t>Bi</a:t>
            </a:r>
            <a:endParaRPr lang="pt-BR" sz="5400" dirty="0">
              <a:latin typeface="Poppins ExtraBold" panose="00000900000000000000" pitchFamily="2" charset="0"/>
              <a:cs typeface="Poppins ExtraBold" panose="00000900000000000000" pitchFamily="2" charset="0"/>
            </a:endParaRPr>
          </a:p>
        </p:txBody>
      </p:sp>
      <p:graphicFrame>
        <p:nvGraphicFramePr>
          <p:cNvPr id="8" name="Gráfico 7">
            <a:extLst>
              <a:ext uri="{FF2B5EF4-FFF2-40B4-BE49-F238E27FC236}">
                <a16:creationId xmlns:a16="http://schemas.microsoft.com/office/drawing/2014/main" id="{BB479ECA-0822-0815-E324-2C5A0833463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84957238"/>
              </p:ext>
            </p:extLst>
          </p:nvPr>
        </p:nvGraphicFramePr>
        <p:xfrm>
          <a:off x="6992471" y="2192461"/>
          <a:ext cx="5072529" cy="3796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7" name="Agrupar 6">
            <a:extLst>
              <a:ext uri="{FF2B5EF4-FFF2-40B4-BE49-F238E27FC236}">
                <a16:creationId xmlns:a16="http://schemas.microsoft.com/office/drawing/2014/main" id="{9353E6F6-5B2D-DD48-C751-3A5D5025FC61}"/>
              </a:ext>
            </a:extLst>
          </p:cNvPr>
          <p:cNvGrpSpPr/>
          <p:nvPr/>
        </p:nvGrpSpPr>
        <p:grpSpPr>
          <a:xfrm>
            <a:off x="3787920" y="965359"/>
            <a:ext cx="4624562" cy="3202035"/>
            <a:chOff x="3787920" y="1219359"/>
            <a:chExt cx="4624562" cy="3202035"/>
          </a:xfrm>
        </p:grpSpPr>
        <p:graphicFrame>
          <p:nvGraphicFramePr>
            <p:cNvPr id="9" name="Gráfico 8">
              <a:extLst>
                <a:ext uri="{FF2B5EF4-FFF2-40B4-BE49-F238E27FC236}">
                  <a16:creationId xmlns:a16="http://schemas.microsoft.com/office/drawing/2014/main" id="{A0965DE9-F58D-8B2F-0EB2-DB5C9BE302CD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633455998"/>
                </p:ext>
              </p:extLst>
            </p:nvPr>
          </p:nvGraphicFramePr>
          <p:xfrm>
            <a:off x="3787920" y="1234440"/>
            <a:ext cx="4624562" cy="318695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10" name="CaixaDeTexto 9">
              <a:extLst>
                <a:ext uri="{FF2B5EF4-FFF2-40B4-BE49-F238E27FC236}">
                  <a16:creationId xmlns:a16="http://schemas.microsoft.com/office/drawing/2014/main" id="{EEB8AF58-1D3E-E79F-6311-F7E4077CB031}"/>
                </a:ext>
              </a:extLst>
            </p:cNvPr>
            <p:cNvSpPr txBox="1"/>
            <p:nvPr/>
          </p:nvSpPr>
          <p:spPr>
            <a:xfrm>
              <a:off x="7423854" y="2012150"/>
              <a:ext cx="98862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2800" dirty="0">
                  <a:solidFill>
                    <a:srgbClr val="1E3260"/>
                  </a:solidFill>
                  <a:latin typeface="Poppins ExtraBold"/>
                  <a:cs typeface="Poppins ExtraBold"/>
                </a:rPr>
                <a:t>72%</a:t>
              </a:r>
            </a:p>
          </p:txBody>
        </p:sp>
        <p:sp>
          <p:nvSpPr>
            <p:cNvPr id="3" name="Arco 2">
              <a:extLst>
                <a:ext uri="{FF2B5EF4-FFF2-40B4-BE49-F238E27FC236}">
                  <a16:creationId xmlns:a16="http://schemas.microsoft.com/office/drawing/2014/main" id="{1549C7ED-CBC1-50E5-8CE6-BBA1F37C424E}"/>
                </a:ext>
              </a:extLst>
            </p:cNvPr>
            <p:cNvSpPr/>
            <p:nvPr/>
          </p:nvSpPr>
          <p:spPr>
            <a:xfrm rot="3328501">
              <a:off x="4815687" y="1238255"/>
              <a:ext cx="2610835" cy="2573044"/>
            </a:xfrm>
            <a:prstGeom prst="arc">
              <a:avLst>
                <a:gd name="adj1" fmla="val 11952873"/>
                <a:gd name="adj2" fmla="val 6028403"/>
              </a:avLst>
            </a:prstGeom>
            <a:ln w="19050" cap="flat" cmpd="sng" algn="ctr">
              <a:solidFill>
                <a:schemeClr val="accent1"/>
              </a:solidFill>
              <a:prstDash val="solid"/>
              <a:round/>
              <a:headEnd type="arrow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</p:grpSp>
      <p:pic>
        <p:nvPicPr>
          <p:cNvPr id="6" name="Imagem 5">
            <a:extLst>
              <a:ext uri="{FF2B5EF4-FFF2-40B4-BE49-F238E27FC236}">
                <a16:creationId xmlns:a16="http://schemas.microsoft.com/office/drawing/2014/main" id="{1DFFCD70-6EE6-BCC8-4C6F-2BED35CEEEA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39242" y="5920456"/>
            <a:ext cx="2893671" cy="684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17718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810A2DE-8CFC-3E8D-3922-F824B7D185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0F7CEF2A-3C3E-E222-1685-0CFA6494CADF}"/>
              </a:ext>
            </a:extLst>
          </p:cNvPr>
          <p:cNvSpPr txBox="1"/>
          <p:nvPr/>
        </p:nvSpPr>
        <p:spPr>
          <a:xfrm>
            <a:off x="913576" y="391297"/>
            <a:ext cx="51824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latin typeface="Calibri" panose="020F0502020204030204" pitchFamily="34" charset="0"/>
                <a:cs typeface="Calibri" panose="020F0502020204030204" pitchFamily="34" charset="0"/>
              </a:rPr>
              <a:t>Investimento Privado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27CBB2C6-531B-2660-5CDA-E769EA7C8E82}"/>
              </a:ext>
            </a:extLst>
          </p:cNvPr>
          <p:cNvSpPr>
            <a:spLocks noChangeAspect="1"/>
          </p:cNvSpPr>
          <p:nvPr/>
        </p:nvSpPr>
        <p:spPr>
          <a:xfrm>
            <a:off x="8300497" y="4096791"/>
            <a:ext cx="751101" cy="14140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4000"/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23DE7F81-27A9-61AF-116A-8385F538AFF2}"/>
              </a:ext>
            </a:extLst>
          </p:cNvPr>
          <p:cNvSpPr>
            <a:spLocks noChangeAspect="1"/>
          </p:cNvSpPr>
          <p:nvPr/>
        </p:nvSpPr>
        <p:spPr>
          <a:xfrm rot="5400000">
            <a:off x="8979544" y="4186164"/>
            <a:ext cx="581558" cy="9156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4000"/>
          </a:p>
        </p:txBody>
      </p:sp>
      <p:sp>
        <p:nvSpPr>
          <p:cNvPr id="16" name="Retângulo: Cantos Diagonais Recortados 15">
            <a:extLst>
              <a:ext uri="{FF2B5EF4-FFF2-40B4-BE49-F238E27FC236}">
                <a16:creationId xmlns:a16="http://schemas.microsoft.com/office/drawing/2014/main" id="{A07A09D8-69DF-C1A2-91BF-C2A83C6B672D}"/>
              </a:ext>
            </a:extLst>
          </p:cNvPr>
          <p:cNvSpPr>
            <a:spLocks noChangeAspect="1"/>
          </p:cNvSpPr>
          <p:nvPr/>
        </p:nvSpPr>
        <p:spPr>
          <a:xfrm>
            <a:off x="5588643" y="399724"/>
            <a:ext cx="6508361" cy="1310567"/>
          </a:xfrm>
          <a:prstGeom prst="snip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dirty="0">
                <a:latin typeface="Raleway SemiBold" pitchFamily="2" charset="0"/>
              </a:rPr>
              <a:t>O setor portuário brasileiro é um dos que mais investe em infraestrutura</a:t>
            </a:r>
          </a:p>
        </p:txBody>
      </p:sp>
      <p:graphicFrame>
        <p:nvGraphicFramePr>
          <p:cNvPr id="17" name="Diagrama 16">
            <a:extLst>
              <a:ext uri="{FF2B5EF4-FFF2-40B4-BE49-F238E27FC236}">
                <a16:creationId xmlns:a16="http://schemas.microsoft.com/office/drawing/2014/main" id="{2AB1E1C4-F414-A83D-C3C2-3D764845037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4011320"/>
              </p:ext>
            </p:extLst>
          </p:nvPr>
        </p:nvGraphicFramePr>
        <p:xfrm>
          <a:off x="1323457" y="1986474"/>
          <a:ext cx="7273071" cy="50465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8" name="CaixaDeTexto 17">
            <a:extLst>
              <a:ext uri="{FF2B5EF4-FFF2-40B4-BE49-F238E27FC236}">
                <a16:creationId xmlns:a16="http://schemas.microsoft.com/office/drawing/2014/main" id="{61E25E6A-6670-76F3-C6F4-B9C401BFE4DA}"/>
              </a:ext>
            </a:extLst>
          </p:cNvPr>
          <p:cNvSpPr txBox="1">
            <a:spLocks noChangeAspect="1"/>
          </p:cNvSpPr>
          <p:nvPr/>
        </p:nvSpPr>
        <p:spPr>
          <a:xfrm>
            <a:off x="8842824" y="1986474"/>
            <a:ext cx="2498646" cy="2812436"/>
          </a:xfrm>
          <a:prstGeom prst="flowChartDelay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lIns="0" tIns="0" rIns="0" bIns="0">
            <a:noAutofit/>
          </a:bodyPr>
          <a:lstStyle/>
          <a:p>
            <a:pPr algn="ctr"/>
            <a:endParaRPr lang="pt-BR" b="1" dirty="0">
              <a:solidFill>
                <a:srgbClr val="002060"/>
              </a:solidFill>
              <a:latin typeface="Raleway SemiBold" pitchFamily="2" charset="0"/>
            </a:endParaRPr>
          </a:p>
          <a:p>
            <a:pPr algn="ctr"/>
            <a:r>
              <a:rPr lang="pt-BR" b="1" dirty="0">
                <a:solidFill>
                  <a:srgbClr val="002060"/>
                </a:solidFill>
                <a:latin typeface="Raleway SemiBold" pitchFamily="2" charset="0"/>
              </a:rPr>
              <a:t>R$</a:t>
            </a:r>
            <a:r>
              <a:rPr lang="pt-BR" sz="6600" b="1" dirty="0">
                <a:solidFill>
                  <a:srgbClr val="002060"/>
                </a:solidFill>
                <a:latin typeface="Raleway SemiBold" pitchFamily="2" charset="0"/>
              </a:rPr>
              <a:t>96,7</a:t>
            </a:r>
            <a:r>
              <a:rPr lang="pt-BR" sz="4800" b="1" dirty="0">
                <a:solidFill>
                  <a:srgbClr val="002060"/>
                </a:solidFill>
                <a:latin typeface="Raleway SemiBold" pitchFamily="2" charset="0"/>
              </a:rPr>
              <a:t> </a:t>
            </a:r>
            <a:r>
              <a:rPr lang="pt-BR" sz="4000" b="1" dirty="0">
                <a:solidFill>
                  <a:srgbClr val="002060"/>
                </a:solidFill>
                <a:latin typeface="Raleway SemiBold" pitchFamily="2" charset="0"/>
              </a:rPr>
              <a:t>Bi</a:t>
            </a:r>
            <a:endParaRPr lang="pt-BR" sz="4000" b="1" dirty="0">
              <a:solidFill>
                <a:srgbClr val="002060"/>
              </a:solidFill>
            </a:endParaRP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5807D657-9A72-6848-1AAE-ACF0F746DD5D}"/>
              </a:ext>
            </a:extLst>
          </p:cNvPr>
          <p:cNvSpPr txBox="1"/>
          <p:nvPr/>
        </p:nvSpPr>
        <p:spPr>
          <a:xfrm>
            <a:off x="1323457" y="1672381"/>
            <a:ext cx="697704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800" b="1" u="sng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INVESTIMENTOS 2023</a:t>
            </a:r>
            <a:r>
              <a:rPr lang="pt-BR" sz="2800" b="1" u="sng" dirty="0">
                <a:solidFill>
                  <a:srgbClr val="0070C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–</a:t>
            </a:r>
            <a:r>
              <a:rPr lang="pt-BR" sz="2800" b="1" u="sng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t-BR" sz="2800" b="1" u="sng" dirty="0">
                <a:solidFill>
                  <a:srgbClr val="0070C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P</a:t>
            </a:r>
            <a:r>
              <a:rPr lang="pt-BR" sz="2800" b="1" u="sng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ós-2026</a:t>
            </a:r>
            <a:endParaRPr lang="en-US" sz="2800" dirty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23" name="Imagem 22">
            <a:extLst>
              <a:ext uri="{FF2B5EF4-FFF2-40B4-BE49-F238E27FC236}">
                <a16:creationId xmlns:a16="http://schemas.microsoft.com/office/drawing/2014/main" id="{47E93B51-935E-D412-3C1F-0803C9FA372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39242" y="6032730"/>
            <a:ext cx="2893671" cy="684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81588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63497F3-3264-EDD2-BBC4-EA54E76C8E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Círculo Parcial 59">
            <a:extLst>
              <a:ext uri="{FF2B5EF4-FFF2-40B4-BE49-F238E27FC236}">
                <a16:creationId xmlns:a16="http://schemas.microsoft.com/office/drawing/2014/main" id="{B743003A-A37A-8E9B-7B4C-DFD202875A42}"/>
              </a:ext>
            </a:extLst>
          </p:cNvPr>
          <p:cNvSpPr/>
          <p:nvPr/>
        </p:nvSpPr>
        <p:spPr>
          <a:xfrm rot="13375804">
            <a:off x="3971362" y="2129476"/>
            <a:ext cx="3068131" cy="3068131"/>
          </a:xfrm>
          <a:prstGeom prst="pie">
            <a:avLst>
              <a:gd name="adj1" fmla="val 19920837"/>
              <a:gd name="adj2" fmla="val 18179473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12A4AFB4-249F-4055-7412-F91E722CC9A2}"/>
              </a:ext>
            </a:extLst>
          </p:cNvPr>
          <p:cNvSpPr txBox="1"/>
          <p:nvPr/>
        </p:nvSpPr>
        <p:spPr>
          <a:xfrm>
            <a:off x="816555" y="476658"/>
            <a:ext cx="51824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latin typeface="Calibri" panose="020F0502020204030204" pitchFamily="34" charset="0"/>
                <a:cs typeface="Calibri" panose="020F0502020204030204" pitchFamily="34" charset="0"/>
              </a:rPr>
              <a:t>Investimento x PIB</a:t>
            </a:r>
          </a:p>
        </p:txBody>
      </p:sp>
      <p:sp>
        <p:nvSpPr>
          <p:cNvPr id="35" name="Google Shape;233;p16">
            <a:extLst>
              <a:ext uri="{FF2B5EF4-FFF2-40B4-BE49-F238E27FC236}">
                <a16:creationId xmlns:a16="http://schemas.microsoft.com/office/drawing/2014/main" id="{89147034-0572-EDF8-FD02-D8DF3CA2F008}"/>
              </a:ext>
            </a:extLst>
          </p:cNvPr>
          <p:cNvSpPr txBox="1"/>
          <p:nvPr/>
        </p:nvSpPr>
        <p:spPr>
          <a:xfrm>
            <a:off x="1212749" y="4573575"/>
            <a:ext cx="2097428" cy="6001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13" tIns="22850" rIns="45713" bIns="22850" anchor="t" anchorCtr="0">
            <a:spAutoFit/>
          </a:bodyPr>
          <a:lstStyle/>
          <a:p>
            <a:pPr algn="ctr">
              <a:buClr>
                <a:schemeClr val="lt1"/>
              </a:buClr>
              <a:buSzPts val="2800"/>
            </a:pPr>
            <a:r>
              <a:rPr lang="pt-BR" sz="2000" dirty="0">
                <a:solidFill>
                  <a:srgbClr val="00206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200%</a:t>
            </a:r>
          </a:p>
          <a:p>
            <a:pPr algn="ctr">
              <a:buClr>
                <a:schemeClr val="lt1"/>
              </a:buClr>
              <a:buSzPts val="2800"/>
            </a:pPr>
            <a:r>
              <a:rPr lang="pt-BR" sz="1600" i="1" dirty="0">
                <a:solidFill>
                  <a:srgbClr val="00206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(2022)</a:t>
            </a:r>
            <a:endParaRPr sz="2000" i="1" dirty="0">
              <a:solidFill>
                <a:srgbClr val="00206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37" name="Google Shape;220;p16">
            <a:extLst>
              <a:ext uri="{FF2B5EF4-FFF2-40B4-BE49-F238E27FC236}">
                <a16:creationId xmlns:a16="http://schemas.microsoft.com/office/drawing/2014/main" id="{C2467949-E58F-4D05-20C4-0D06DE63F310}"/>
              </a:ext>
            </a:extLst>
          </p:cNvPr>
          <p:cNvSpPr txBox="1"/>
          <p:nvPr/>
        </p:nvSpPr>
        <p:spPr>
          <a:xfrm>
            <a:off x="960582" y="1960323"/>
            <a:ext cx="2597003" cy="661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13" tIns="22850" rIns="45713" bIns="22850" anchor="t" anchorCtr="0">
            <a:spAutoFit/>
          </a:bodyPr>
          <a:lstStyle/>
          <a:p>
            <a:pPr algn="ctr">
              <a:buClr>
                <a:srgbClr val="022873"/>
              </a:buClr>
              <a:buSzPts val="3200"/>
            </a:pPr>
            <a:r>
              <a:rPr lang="pt-BR" sz="4000" b="1" dirty="0">
                <a:solidFill>
                  <a:srgbClr val="022873"/>
                </a:solidFill>
                <a:latin typeface="Avenir"/>
                <a:ea typeface="Avenir"/>
                <a:cs typeface="Avenir"/>
                <a:sym typeface="Avenir"/>
              </a:rPr>
              <a:t>2024</a:t>
            </a:r>
            <a:endParaRPr sz="1600" b="1" dirty="0"/>
          </a:p>
        </p:txBody>
      </p:sp>
      <p:sp>
        <p:nvSpPr>
          <p:cNvPr id="39" name="Google Shape;228;p16">
            <a:extLst>
              <a:ext uri="{FF2B5EF4-FFF2-40B4-BE49-F238E27FC236}">
                <a16:creationId xmlns:a16="http://schemas.microsoft.com/office/drawing/2014/main" id="{070206AD-0414-D292-280C-168B80BAE559}"/>
              </a:ext>
            </a:extLst>
          </p:cNvPr>
          <p:cNvSpPr txBox="1"/>
          <p:nvPr/>
        </p:nvSpPr>
        <p:spPr>
          <a:xfrm>
            <a:off x="4089704" y="2670648"/>
            <a:ext cx="3088346" cy="936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ctr" anchorCtr="0">
            <a:spAutoFit/>
          </a:bodyPr>
          <a:lstStyle/>
          <a:p>
            <a:pPr algn="ctr">
              <a:buClr>
                <a:schemeClr val="lt1"/>
              </a:buClr>
              <a:buSzPts val="19900"/>
            </a:pPr>
            <a:r>
              <a:rPr lang="pt-BR" sz="575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270</a:t>
            </a:r>
            <a:r>
              <a:rPr lang="pt-BR" sz="2700" b="1" dirty="0">
                <a:solidFill>
                  <a:schemeClr val="lt1"/>
                </a:solidFill>
              </a:rPr>
              <a:t>bi</a:t>
            </a:r>
          </a:p>
        </p:txBody>
      </p:sp>
      <p:sp>
        <p:nvSpPr>
          <p:cNvPr id="40" name="Google Shape;232;p16">
            <a:extLst>
              <a:ext uri="{FF2B5EF4-FFF2-40B4-BE49-F238E27FC236}">
                <a16:creationId xmlns:a16="http://schemas.microsoft.com/office/drawing/2014/main" id="{DE461A43-90CE-50A0-192A-F22B5CE8580F}"/>
              </a:ext>
            </a:extLst>
          </p:cNvPr>
          <p:cNvSpPr txBox="1"/>
          <p:nvPr/>
        </p:nvSpPr>
        <p:spPr>
          <a:xfrm>
            <a:off x="5095997" y="2242391"/>
            <a:ext cx="909729" cy="6001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13" tIns="22850" rIns="45713" bIns="22850" anchor="t" anchorCtr="0">
            <a:spAutoFit/>
          </a:bodyPr>
          <a:lstStyle/>
          <a:p>
            <a:pPr algn="ctr">
              <a:buClr>
                <a:schemeClr val="lt1"/>
              </a:buClr>
              <a:buSzPts val="7200"/>
            </a:pPr>
            <a:r>
              <a:rPr lang="pt-BR" sz="36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R$ </a:t>
            </a:r>
            <a:endParaRPr sz="3600" b="1" dirty="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1" name="Google Shape;220;p16">
            <a:extLst>
              <a:ext uri="{FF2B5EF4-FFF2-40B4-BE49-F238E27FC236}">
                <a16:creationId xmlns:a16="http://schemas.microsoft.com/office/drawing/2014/main" id="{0C2CC049-F8A5-7D6B-885F-C1338CF2A1A2}"/>
              </a:ext>
            </a:extLst>
          </p:cNvPr>
          <p:cNvSpPr txBox="1"/>
          <p:nvPr/>
        </p:nvSpPr>
        <p:spPr>
          <a:xfrm>
            <a:off x="4300622" y="5446862"/>
            <a:ext cx="2597003" cy="384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13" tIns="22850" rIns="45713" bIns="22850" anchor="t" anchorCtr="0">
            <a:spAutoFit/>
          </a:bodyPr>
          <a:lstStyle/>
          <a:p>
            <a:pPr algn="ctr">
              <a:buClr>
                <a:srgbClr val="022873"/>
              </a:buClr>
              <a:buSzPts val="3200"/>
            </a:pPr>
            <a:r>
              <a:rPr lang="pt-BR" sz="2200" b="1" dirty="0">
                <a:solidFill>
                  <a:srgbClr val="022873"/>
                </a:solidFill>
                <a:latin typeface="Avenir"/>
                <a:ea typeface="Avenir"/>
                <a:cs typeface="Avenir"/>
                <a:sym typeface="Avenir"/>
              </a:rPr>
              <a:t>Público e Privado</a:t>
            </a:r>
            <a:endParaRPr sz="1000" b="1" dirty="0"/>
          </a:p>
        </p:txBody>
      </p:sp>
      <p:sp>
        <p:nvSpPr>
          <p:cNvPr id="46" name="Google Shape;220;p16">
            <a:extLst>
              <a:ext uri="{FF2B5EF4-FFF2-40B4-BE49-F238E27FC236}">
                <a16:creationId xmlns:a16="http://schemas.microsoft.com/office/drawing/2014/main" id="{6351EB5C-6E7B-4EB7-0C7C-AEA55A9F596E}"/>
              </a:ext>
            </a:extLst>
          </p:cNvPr>
          <p:cNvSpPr txBox="1"/>
          <p:nvPr/>
        </p:nvSpPr>
        <p:spPr>
          <a:xfrm>
            <a:off x="8045054" y="5695701"/>
            <a:ext cx="3705446" cy="512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13" tIns="22850" rIns="45713" bIns="22850" anchor="t" anchorCtr="0">
            <a:spAutoFit/>
          </a:bodyPr>
          <a:lstStyle/>
          <a:p>
            <a:pPr algn="ctr">
              <a:buClr>
                <a:srgbClr val="022873"/>
              </a:buClr>
              <a:buSzPts val="3200"/>
            </a:pPr>
            <a:r>
              <a:rPr lang="pt-BR" sz="2200" b="1" dirty="0">
                <a:solidFill>
                  <a:srgbClr val="022873"/>
                </a:solidFill>
                <a:latin typeface="Avenir"/>
                <a:sym typeface="Avenir"/>
              </a:rPr>
              <a:t>Desenvolvimento Sustentável</a:t>
            </a:r>
            <a:endParaRPr sz="1000" b="1" dirty="0"/>
          </a:p>
        </p:txBody>
      </p:sp>
      <p:cxnSp>
        <p:nvCxnSpPr>
          <p:cNvPr id="47" name="Conector reto 46">
            <a:extLst>
              <a:ext uri="{FF2B5EF4-FFF2-40B4-BE49-F238E27FC236}">
                <a16:creationId xmlns:a16="http://schemas.microsoft.com/office/drawing/2014/main" id="{D2B2A542-FB9D-66A7-1CDE-2D32EDD788FD}"/>
              </a:ext>
            </a:extLst>
          </p:cNvPr>
          <p:cNvCxnSpPr/>
          <p:nvPr/>
        </p:nvCxnSpPr>
        <p:spPr>
          <a:xfrm>
            <a:off x="3904687" y="5195321"/>
            <a:ext cx="0" cy="75880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ector reto 47">
            <a:extLst>
              <a:ext uri="{FF2B5EF4-FFF2-40B4-BE49-F238E27FC236}">
                <a16:creationId xmlns:a16="http://schemas.microsoft.com/office/drawing/2014/main" id="{DB72A714-4521-BBCE-AA65-A5C47CDEB9B0}"/>
              </a:ext>
            </a:extLst>
          </p:cNvPr>
          <p:cNvCxnSpPr/>
          <p:nvPr/>
        </p:nvCxnSpPr>
        <p:spPr>
          <a:xfrm>
            <a:off x="7411157" y="5195321"/>
            <a:ext cx="0" cy="75880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Google Shape;233;p16">
            <a:extLst>
              <a:ext uri="{FF2B5EF4-FFF2-40B4-BE49-F238E27FC236}">
                <a16:creationId xmlns:a16="http://schemas.microsoft.com/office/drawing/2014/main" id="{333EDA55-BCC1-F8D4-9A41-820F28E433B1}"/>
              </a:ext>
            </a:extLst>
          </p:cNvPr>
          <p:cNvSpPr txBox="1"/>
          <p:nvPr/>
        </p:nvSpPr>
        <p:spPr>
          <a:xfrm>
            <a:off x="4591986" y="4294902"/>
            <a:ext cx="2097428" cy="4154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13" tIns="22850" rIns="45713" bIns="22850" anchor="t" anchorCtr="0">
            <a:spAutoFit/>
          </a:bodyPr>
          <a:lstStyle/>
          <a:p>
            <a:pPr algn="ctr">
              <a:buClr>
                <a:schemeClr val="lt1"/>
              </a:buClr>
              <a:buSzPts val="2800"/>
            </a:pPr>
            <a:r>
              <a:rPr lang="pt-BR" sz="2400" dirty="0"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2,27% PIB</a:t>
            </a:r>
            <a:endParaRPr sz="1600" dirty="0">
              <a:solidFill>
                <a:schemeClr val="lt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50" name="Google Shape;220;p16">
            <a:extLst>
              <a:ext uri="{FF2B5EF4-FFF2-40B4-BE49-F238E27FC236}">
                <a16:creationId xmlns:a16="http://schemas.microsoft.com/office/drawing/2014/main" id="{E10A1CC2-A292-CDB5-8DBC-94505377F5F3}"/>
              </a:ext>
            </a:extLst>
          </p:cNvPr>
          <p:cNvSpPr txBox="1"/>
          <p:nvPr/>
        </p:nvSpPr>
        <p:spPr>
          <a:xfrm>
            <a:off x="4296036" y="1395134"/>
            <a:ext cx="2597003" cy="661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13" tIns="22850" rIns="45713" bIns="22850" anchor="t" anchorCtr="0">
            <a:spAutoFit/>
          </a:bodyPr>
          <a:lstStyle/>
          <a:p>
            <a:pPr algn="ctr">
              <a:buClr>
                <a:srgbClr val="022873"/>
              </a:buClr>
              <a:buSzPts val="3200"/>
            </a:pPr>
            <a:r>
              <a:rPr lang="pt-BR" sz="4000" b="1" dirty="0">
                <a:solidFill>
                  <a:srgbClr val="022873"/>
                </a:solidFill>
                <a:latin typeface="Avenir"/>
                <a:ea typeface="Avenir"/>
                <a:cs typeface="Avenir"/>
                <a:sym typeface="Avenir"/>
              </a:rPr>
              <a:t>2024</a:t>
            </a:r>
            <a:endParaRPr sz="1600" b="1" dirty="0"/>
          </a:p>
        </p:txBody>
      </p:sp>
      <p:sp>
        <p:nvSpPr>
          <p:cNvPr id="51" name="Google Shape;220;p16">
            <a:extLst>
              <a:ext uri="{FF2B5EF4-FFF2-40B4-BE49-F238E27FC236}">
                <a16:creationId xmlns:a16="http://schemas.microsoft.com/office/drawing/2014/main" id="{CF442FEC-9CAF-21F8-4B67-45B6ABF06AF5}"/>
              </a:ext>
            </a:extLst>
          </p:cNvPr>
          <p:cNvSpPr txBox="1"/>
          <p:nvPr/>
        </p:nvSpPr>
        <p:spPr>
          <a:xfrm>
            <a:off x="924067" y="5311032"/>
            <a:ext cx="2597003" cy="384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13" tIns="22850" rIns="45713" bIns="22850" anchor="t" anchorCtr="0">
            <a:spAutoFit/>
          </a:bodyPr>
          <a:lstStyle/>
          <a:p>
            <a:pPr algn="ctr">
              <a:buClr>
                <a:srgbClr val="022873"/>
              </a:buClr>
              <a:buSzPts val="3200"/>
            </a:pPr>
            <a:r>
              <a:rPr lang="pt-BR" sz="2200" b="1" dirty="0">
                <a:solidFill>
                  <a:srgbClr val="022873"/>
                </a:solidFill>
                <a:latin typeface="Avenir"/>
                <a:ea typeface="Avenir"/>
                <a:cs typeface="Avenir"/>
                <a:sym typeface="Avenir"/>
              </a:rPr>
              <a:t>Federal</a:t>
            </a:r>
            <a:endParaRPr sz="1000" b="1" dirty="0"/>
          </a:p>
        </p:txBody>
      </p:sp>
      <p:sp>
        <p:nvSpPr>
          <p:cNvPr id="52" name="Triângulo isósceles 51">
            <a:extLst>
              <a:ext uri="{FF2B5EF4-FFF2-40B4-BE49-F238E27FC236}">
                <a16:creationId xmlns:a16="http://schemas.microsoft.com/office/drawing/2014/main" id="{2981AEE5-7B87-3481-08A8-F7D1317E31D9}"/>
              </a:ext>
            </a:extLst>
          </p:cNvPr>
          <p:cNvSpPr/>
          <p:nvPr/>
        </p:nvSpPr>
        <p:spPr>
          <a:xfrm>
            <a:off x="1554236" y="4547113"/>
            <a:ext cx="317709" cy="326534"/>
          </a:xfrm>
          <a:prstGeom prst="triangl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3" name="Google Shape;220;p16">
            <a:extLst>
              <a:ext uri="{FF2B5EF4-FFF2-40B4-BE49-F238E27FC236}">
                <a16:creationId xmlns:a16="http://schemas.microsoft.com/office/drawing/2014/main" id="{1B3CCAAB-637E-2100-E93B-2D32FC5C2B95}"/>
              </a:ext>
            </a:extLst>
          </p:cNvPr>
          <p:cNvSpPr txBox="1"/>
          <p:nvPr/>
        </p:nvSpPr>
        <p:spPr>
          <a:xfrm>
            <a:off x="8388896" y="395576"/>
            <a:ext cx="2597003" cy="661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13" tIns="22850" rIns="45713" bIns="22850" anchor="t" anchorCtr="0">
            <a:spAutoFit/>
          </a:bodyPr>
          <a:lstStyle/>
          <a:p>
            <a:pPr algn="ctr">
              <a:buClr>
                <a:srgbClr val="022873"/>
              </a:buClr>
              <a:buSzPts val="3200"/>
            </a:pPr>
            <a:r>
              <a:rPr lang="pt-BR" sz="4000" b="1" dirty="0">
                <a:solidFill>
                  <a:srgbClr val="022873"/>
                </a:solidFill>
                <a:latin typeface="Avenir"/>
                <a:ea typeface="Avenir"/>
                <a:cs typeface="Avenir"/>
                <a:sym typeface="Avenir"/>
              </a:rPr>
              <a:t>Até 2030</a:t>
            </a:r>
            <a:endParaRPr sz="1600" b="1" dirty="0"/>
          </a:p>
        </p:txBody>
      </p:sp>
      <p:grpSp>
        <p:nvGrpSpPr>
          <p:cNvPr id="59" name="Agrupar 58">
            <a:extLst>
              <a:ext uri="{FF2B5EF4-FFF2-40B4-BE49-F238E27FC236}">
                <a16:creationId xmlns:a16="http://schemas.microsoft.com/office/drawing/2014/main" id="{05ABA9DA-5FBD-22F2-93B6-FE4C4CCBED04}"/>
              </a:ext>
            </a:extLst>
          </p:cNvPr>
          <p:cNvGrpSpPr/>
          <p:nvPr/>
        </p:nvGrpSpPr>
        <p:grpSpPr>
          <a:xfrm>
            <a:off x="852002" y="2795647"/>
            <a:ext cx="3905636" cy="1688722"/>
            <a:chOff x="1537168" y="2596092"/>
            <a:chExt cx="4066799" cy="1733346"/>
          </a:xfrm>
        </p:grpSpPr>
        <p:sp>
          <p:nvSpPr>
            <p:cNvPr id="31" name="Google Shape;227;p16">
              <a:extLst>
                <a:ext uri="{FF2B5EF4-FFF2-40B4-BE49-F238E27FC236}">
                  <a16:creationId xmlns:a16="http://schemas.microsoft.com/office/drawing/2014/main" id="{A709C270-023A-05FF-9C83-801D39589E07}"/>
                </a:ext>
              </a:extLst>
            </p:cNvPr>
            <p:cNvSpPr/>
            <p:nvPr/>
          </p:nvSpPr>
          <p:spPr>
            <a:xfrm>
              <a:off x="2062569" y="2596092"/>
              <a:ext cx="1826922" cy="1733346"/>
            </a:xfrm>
            <a:custGeom>
              <a:avLst/>
              <a:gdLst/>
              <a:ahLst/>
              <a:cxnLst/>
              <a:rect l="l" t="t" r="r" b="b"/>
              <a:pathLst>
                <a:path w="3790271" h="3790272" extrusionOk="0">
                  <a:moveTo>
                    <a:pt x="3790272" y="1895136"/>
                  </a:moveTo>
                  <a:cubicBezTo>
                    <a:pt x="3790272" y="2941791"/>
                    <a:pt x="2941791" y="3790272"/>
                    <a:pt x="1895136" y="3790272"/>
                  </a:cubicBezTo>
                  <a:cubicBezTo>
                    <a:pt x="848481" y="3790272"/>
                    <a:pt x="0" y="2941791"/>
                    <a:pt x="0" y="1895136"/>
                  </a:cubicBezTo>
                  <a:cubicBezTo>
                    <a:pt x="0" y="848481"/>
                    <a:pt x="848481" y="0"/>
                    <a:pt x="1895136" y="0"/>
                  </a:cubicBezTo>
                  <a:cubicBezTo>
                    <a:pt x="2941791" y="0"/>
                    <a:pt x="3790272" y="848481"/>
                    <a:pt x="3790272" y="1895136"/>
                  </a:cubicBez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txBody>
            <a:bodyPr spcFirstLastPara="1" wrap="square" lIns="45713" tIns="22850" rIns="45713" bIns="22850" anchor="ctr" anchorCtr="0">
              <a:noAutofit/>
            </a:bodyPr>
            <a:lstStyle/>
            <a:p>
              <a:pPr algn="ctr">
                <a:buClr>
                  <a:srgbClr val="5E5E5E"/>
                </a:buClr>
                <a:buSzPts val="1800"/>
              </a:pPr>
              <a:endParaRPr sz="900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2" name="Google Shape;228;p16">
              <a:extLst>
                <a:ext uri="{FF2B5EF4-FFF2-40B4-BE49-F238E27FC236}">
                  <a16:creationId xmlns:a16="http://schemas.microsoft.com/office/drawing/2014/main" id="{2A92B6C4-70CE-4419-6F68-24D800AF13FF}"/>
                </a:ext>
              </a:extLst>
            </p:cNvPr>
            <p:cNvSpPr txBox="1"/>
            <p:nvPr/>
          </p:nvSpPr>
          <p:spPr>
            <a:xfrm>
              <a:off x="1537168" y="2991121"/>
              <a:ext cx="3088346" cy="9361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spAutoFit/>
            </a:bodyPr>
            <a:lstStyle/>
            <a:p>
              <a:pPr algn="ctr">
                <a:buClr>
                  <a:schemeClr val="lt1"/>
                </a:buClr>
                <a:buSzPts val="19900"/>
              </a:pPr>
              <a:r>
                <a:rPr lang="pt-BR" sz="5400" b="1" dirty="0">
                  <a:solidFill>
                    <a:schemeClr val="lt1"/>
                  </a:solidFill>
                </a:rPr>
                <a:t>24</a:t>
              </a:r>
              <a:r>
                <a:rPr lang="pt-BR" sz="2400" b="1" dirty="0">
                  <a:solidFill>
                    <a:schemeClr val="lt1"/>
                  </a:solidFill>
                </a:rPr>
                <a:t> bi</a:t>
              </a:r>
            </a:p>
          </p:txBody>
        </p:sp>
        <p:sp>
          <p:nvSpPr>
            <p:cNvPr id="34" name="Google Shape;232;p16">
              <a:extLst>
                <a:ext uri="{FF2B5EF4-FFF2-40B4-BE49-F238E27FC236}">
                  <a16:creationId xmlns:a16="http://schemas.microsoft.com/office/drawing/2014/main" id="{9BB6D898-4DCD-B33F-45E0-4656DC4A33B7}"/>
                </a:ext>
              </a:extLst>
            </p:cNvPr>
            <p:cNvSpPr txBox="1"/>
            <p:nvPr/>
          </p:nvSpPr>
          <p:spPr>
            <a:xfrm>
              <a:off x="2521165" y="2722827"/>
              <a:ext cx="909729" cy="3632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13" tIns="22850" rIns="45713" bIns="22850" anchor="t" anchorCtr="0">
              <a:spAutoFit/>
            </a:bodyPr>
            <a:lstStyle/>
            <a:p>
              <a:pPr algn="ctr">
                <a:buClr>
                  <a:schemeClr val="lt1"/>
                </a:buClr>
                <a:buSzPts val="7200"/>
              </a:pPr>
              <a:r>
                <a:rPr lang="pt-BR" sz="2000" b="1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R$ </a:t>
              </a:r>
              <a:endParaRPr sz="2000" b="1" dirty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4" name="Google Shape;233;p16">
              <a:extLst>
                <a:ext uri="{FF2B5EF4-FFF2-40B4-BE49-F238E27FC236}">
                  <a16:creationId xmlns:a16="http://schemas.microsoft.com/office/drawing/2014/main" id="{740B5E33-1114-4D4A-F91C-2A632F9EE854}"/>
                </a:ext>
              </a:extLst>
            </p:cNvPr>
            <p:cNvSpPr txBox="1"/>
            <p:nvPr/>
          </p:nvSpPr>
          <p:spPr>
            <a:xfrm>
              <a:off x="3506539" y="3294734"/>
              <a:ext cx="2097428" cy="3632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13" tIns="22850" rIns="45713" bIns="22850" anchor="t" anchorCtr="0">
              <a:spAutoFit/>
            </a:bodyPr>
            <a:lstStyle/>
            <a:p>
              <a:pPr algn="ctr">
                <a:buClr>
                  <a:schemeClr val="lt1"/>
                </a:buClr>
                <a:buSzPts val="2800"/>
              </a:pPr>
              <a:r>
                <a:rPr lang="pt-BR" sz="2000" dirty="0">
                  <a:solidFill>
                    <a:srgbClr val="00206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8,8%</a:t>
              </a:r>
              <a:endParaRPr sz="1400" dirty="0">
                <a:solidFill>
                  <a:srgbClr val="002060"/>
                </a:solidFill>
                <a:latin typeface="Poppins Medium"/>
                <a:ea typeface="Poppins Medium"/>
                <a:cs typeface="Poppins Medium"/>
                <a:sym typeface="Poppins Medium"/>
              </a:endParaRPr>
            </a:p>
          </p:txBody>
        </p:sp>
      </p:grpSp>
      <p:grpSp>
        <p:nvGrpSpPr>
          <p:cNvPr id="3" name="Agrupar 2">
            <a:extLst>
              <a:ext uri="{FF2B5EF4-FFF2-40B4-BE49-F238E27FC236}">
                <a16:creationId xmlns:a16="http://schemas.microsoft.com/office/drawing/2014/main" id="{6FC7EA8E-70EF-A4C4-1463-5D05AA4E5B1C}"/>
              </a:ext>
            </a:extLst>
          </p:cNvPr>
          <p:cNvGrpSpPr/>
          <p:nvPr/>
        </p:nvGrpSpPr>
        <p:grpSpPr>
          <a:xfrm>
            <a:off x="7264078" y="1066828"/>
            <a:ext cx="4846641" cy="4598395"/>
            <a:chOff x="7264078" y="1124703"/>
            <a:chExt cx="4846641" cy="4598395"/>
          </a:xfrm>
        </p:grpSpPr>
        <p:sp>
          <p:nvSpPr>
            <p:cNvPr id="42" name="Google Shape;227;p16">
              <a:extLst>
                <a:ext uri="{FF2B5EF4-FFF2-40B4-BE49-F238E27FC236}">
                  <a16:creationId xmlns:a16="http://schemas.microsoft.com/office/drawing/2014/main" id="{36F08861-2065-41A6-51AA-5D96F25CEC74}"/>
                </a:ext>
              </a:extLst>
            </p:cNvPr>
            <p:cNvSpPr/>
            <p:nvPr/>
          </p:nvSpPr>
          <p:spPr>
            <a:xfrm>
              <a:off x="7264078" y="1124703"/>
              <a:ext cx="4846641" cy="4598395"/>
            </a:xfrm>
            <a:custGeom>
              <a:avLst/>
              <a:gdLst/>
              <a:ahLst/>
              <a:cxnLst/>
              <a:rect l="l" t="t" r="r" b="b"/>
              <a:pathLst>
                <a:path w="3790271" h="3790272" extrusionOk="0">
                  <a:moveTo>
                    <a:pt x="3790272" y="1895136"/>
                  </a:moveTo>
                  <a:cubicBezTo>
                    <a:pt x="3790272" y="2941791"/>
                    <a:pt x="2941791" y="3790272"/>
                    <a:pt x="1895136" y="3790272"/>
                  </a:cubicBezTo>
                  <a:cubicBezTo>
                    <a:pt x="848481" y="3790272"/>
                    <a:pt x="0" y="2941791"/>
                    <a:pt x="0" y="1895136"/>
                  </a:cubicBezTo>
                  <a:cubicBezTo>
                    <a:pt x="0" y="848481"/>
                    <a:pt x="848481" y="0"/>
                    <a:pt x="1895136" y="0"/>
                  </a:cubicBezTo>
                  <a:cubicBezTo>
                    <a:pt x="2941791" y="0"/>
                    <a:pt x="3790272" y="848481"/>
                    <a:pt x="3790272" y="1895136"/>
                  </a:cubicBezTo>
                  <a:close/>
                </a:path>
              </a:pathLst>
            </a:custGeom>
            <a:solidFill>
              <a:srgbClr val="EE8512"/>
            </a:solidFill>
            <a:ln>
              <a:noFill/>
            </a:ln>
          </p:spPr>
          <p:txBody>
            <a:bodyPr spcFirstLastPara="1" wrap="square" lIns="45713" tIns="22850" rIns="45713" bIns="22850" anchor="ctr" anchorCtr="0">
              <a:noAutofit/>
            </a:bodyPr>
            <a:lstStyle/>
            <a:p>
              <a:pPr algn="ctr">
                <a:buClr>
                  <a:srgbClr val="5E5E5E"/>
                </a:buClr>
                <a:buSzPts val="1800"/>
              </a:pPr>
              <a:endParaRPr sz="900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4" name="Google Shape;232;p16">
              <a:extLst>
                <a:ext uri="{FF2B5EF4-FFF2-40B4-BE49-F238E27FC236}">
                  <a16:creationId xmlns:a16="http://schemas.microsoft.com/office/drawing/2014/main" id="{D17A51D9-3BA7-4464-A118-574592DBF912}"/>
                </a:ext>
              </a:extLst>
            </p:cNvPr>
            <p:cNvSpPr txBox="1"/>
            <p:nvPr/>
          </p:nvSpPr>
          <p:spPr>
            <a:xfrm>
              <a:off x="9251002" y="1528979"/>
              <a:ext cx="909729" cy="72325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13" tIns="22850" rIns="45713" bIns="22850" anchor="t" anchorCtr="0">
              <a:spAutoFit/>
            </a:bodyPr>
            <a:lstStyle/>
            <a:p>
              <a:pPr algn="ctr">
                <a:buClr>
                  <a:schemeClr val="lt1"/>
                </a:buClr>
                <a:buSzPts val="7200"/>
              </a:pPr>
              <a:r>
                <a:rPr lang="pt-BR" sz="4400" b="1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R$ </a:t>
              </a:r>
              <a:endParaRPr sz="4400" b="1" dirty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5" name="Google Shape;228;p16">
              <a:extLst>
                <a:ext uri="{FF2B5EF4-FFF2-40B4-BE49-F238E27FC236}">
                  <a16:creationId xmlns:a16="http://schemas.microsoft.com/office/drawing/2014/main" id="{9FCB30E7-86C1-72B1-278E-C08CD4751857}"/>
                </a:ext>
              </a:extLst>
            </p:cNvPr>
            <p:cNvSpPr txBox="1"/>
            <p:nvPr/>
          </p:nvSpPr>
          <p:spPr>
            <a:xfrm>
              <a:off x="8140317" y="2458541"/>
              <a:ext cx="3088346" cy="189795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spAutoFit/>
            </a:bodyPr>
            <a:lstStyle/>
            <a:p>
              <a:pPr algn="ctr">
                <a:buClr>
                  <a:schemeClr val="lt1"/>
                </a:buClr>
                <a:buSzPts val="19900"/>
              </a:pPr>
              <a:r>
                <a:rPr lang="pt-BR" sz="8000" b="1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474</a:t>
              </a:r>
              <a:r>
                <a:rPr lang="pt-BR" sz="4000" b="1" dirty="0">
                  <a:solidFill>
                    <a:schemeClr val="lt1"/>
                  </a:solidFill>
                </a:rPr>
                <a:t>bi</a:t>
              </a:r>
            </a:p>
            <a:p>
              <a:pPr algn="ctr">
                <a:buClr>
                  <a:schemeClr val="lt1"/>
                </a:buClr>
                <a:buSzPts val="19900"/>
              </a:pPr>
              <a:r>
                <a:rPr lang="pt-BR" sz="4000" b="1" dirty="0">
                  <a:solidFill>
                    <a:schemeClr val="lt1"/>
                  </a:solidFill>
                </a:rPr>
                <a:t>ano</a:t>
              </a:r>
            </a:p>
          </p:txBody>
        </p:sp>
        <p:sp>
          <p:nvSpPr>
            <p:cNvPr id="57" name="Google Shape;233;p16">
              <a:extLst>
                <a:ext uri="{FF2B5EF4-FFF2-40B4-BE49-F238E27FC236}">
                  <a16:creationId xmlns:a16="http://schemas.microsoft.com/office/drawing/2014/main" id="{3D482FE2-9946-1CCA-5A6E-F4AE6690375E}"/>
                </a:ext>
              </a:extLst>
            </p:cNvPr>
            <p:cNvSpPr txBox="1"/>
            <p:nvPr/>
          </p:nvSpPr>
          <p:spPr>
            <a:xfrm>
              <a:off x="8366481" y="4613562"/>
              <a:ext cx="2636018" cy="6001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13" tIns="22850" rIns="45713" bIns="22850" anchor="t" anchorCtr="0">
              <a:spAutoFit/>
            </a:bodyPr>
            <a:lstStyle/>
            <a:p>
              <a:pPr algn="ctr">
                <a:buClr>
                  <a:schemeClr val="lt1"/>
                </a:buClr>
                <a:buSzPts val="2800"/>
              </a:pPr>
              <a:r>
                <a:rPr lang="pt-BR" sz="3600" dirty="0">
                  <a:solidFill>
                    <a:schemeClr val="lt1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4,35% PIB</a:t>
              </a:r>
              <a:endParaRPr sz="2400" dirty="0"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endParaRPr>
            </a:p>
          </p:txBody>
        </p:sp>
      </p:grpSp>
      <p:pic>
        <p:nvPicPr>
          <p:cNvPr id="58" name="Imagem 57">
            <a:extLst>
              <a:ext uri="{FF2B5EF4-FFF2-40B4-BE49-F238E27FC236}">
                <a16:creationId xmlns:a16="http://schemas.microsoft.com/office/drawing/2014/main" id="{0132B432-625B-6224-FD47-78CDD60083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51002" y="6124170"/>
            <a:ext cx="2893671" cy="684362"/>
          </a:xfrm>
          <a:prstGeom prst="rect">
            <a:avLst/>
          </a:prstGeom>
        </p:spPr>
      </p:pic>
      <p:cxnSp>
        <p:nvCxnSpPr>
          <p:cNvPr id="62" name="Conector reto 61">
            <a:extLst>
              <a:ext uri="{FF2B5EF4-FFF2-40B4-BE49-F238E27FC236}">
                <a16:creationId xmlns:a16="http://schemas.microsoft.com/office/drawing/2014/main" id="{6D319B64-06CA-369E-4DA4-287C56492379}"/>
              </a:ext>
            </a:extLst>
          </p:cNvPr>
          <p:cNvCxnSpPr>
            <a:cxnSpLocks/>
          </p:cNvCxnSpPr>
          <p:nvPr/>
        </p:nvCxnSpPr>
        <p:spPr>
          <a:xfrm>
            <a:off x="2402358" y="2818295"/>
            <a:ext cx="3103069" cy="83457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Conector reto 62">
            <a:extLst>
              <a:ext uri="{FF2B5EF4-FFF2-40B4-BE49-F238E27FC236}">
                <a16:creationId xmlns:a16="http://schemas.microsoft.com/office/drawing/2014/main" id="{F3CF09C1-EB1D-DE13-979C-F3821969C3CE}"/>
              </a:ext>
            </a:extLst>
          </p:cNvPr>
          <p:cNvCxnSpPr>
            <a:cxnSpLocks/>
          </p:cNvCxnSpPr>
          <p:nvPr/>
        </p:nvCxnSpPr>
        <p:spPr>
          <a:xfrm flipV="1">
            <a:off x="2409626" y="3667904"/>
            <a:ext cx="3095801" cy="78139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1" name="CaixaDeTexto 70">
            <a:extLst>
              <a:ext uri="{FF2B5EF4-FFF2-40B4-BE49-F238E27FC236}">
                <a16:creationId xmlns:a16="http://schemas.microsoft.com/office/drawing/2014/main" id="{0C4CB953-4A50-04C8-327E-6ED3B98D57D3}"/>
              </a:ext>
            </a:extLst>
          </p:cNvPr>
          <p:cNvSpPr txBox="1"/>
          <p:nvPr/>
        </p:nvSpPr>
        <p:spPr>
          <a:xfrm>
            <a:off x="702483" y="6280465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200" i="1" dirty="0">
                <a:solidFill>
                  <a:srgbClr val="002060"/>
                </a:solidFill>
                <a:effectLst/>
                <a:latin typeface="Google Sans"/>
              </a:rPr>
              <a:t>Fonte: Confederação Nacional do Transporte (CNT) </a:t>
            </a:r>
            <a:endParaRPr lang="pt-BR" sz="1200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60531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A18975B-5FA8-8DB2-2656-758311D4FC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58A6CB0F-3372-1566-0FCE-FBCFA70A193F}"/>
              </a:ext>
            </a:extLst>
          </p:cNvPr>
          <p:cNvSpPr txBox="1"/>
          <p:nvPr/>
        </p:nvSpPr>
        <p:spPr>
          <a:xfrm>
            <a:off x="842693" y="296005"/>
            <a:ext cx="109835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latin typeface="Calibri" panose="020F0502020204030204" pitchFamily="34" charset="0"/>
                <a:cs typeface="Calibri" panose="020F0502020204030204" pitchFamily="34" charset="0"/>
              </a:rPr>
              <a:t>Política de Fomento: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FEE75D76-AC79-438E-7A84-FF022A2FAC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78009" y="135215"/>
            <a:ext cx="2893671" cy="684362"/>
          </a:xfrm>
          <a:prstGeom prst="rect">
            <a:avLst/>
          </a:prstGeom>
        </p:spPr>
      </p:pic>
      <p:grpSp>
        <p:nvGrpSpPr>
          <p:cNvPr id="9" name="Agrupar 8">
            <a:extLst>
              <a:ext uri="{FF2B5EF4-FFF2-40B4-BE49-F238E27FC236}">
                <a16:creationId xmlns:a16="http://schemas.microsoft.com/office/drawing/2014/main" id="{388483ED-06FF-5D6F-14DE-F7C5A7B9567D}"/>
              </a:ext>
            </a:extLst>
          </p:cNvPr>
          <p:cNvGrpSpPr/>
          <p:nvPr/>
        </p:nvGrpSpPr>
        <p:grpSpPr>
          <a:xfrm>
            <a:off x="1154406" y="977661"/>
            <a:ext cx="10878508" cy="882842"/>
            <a:chOff x="1022325" y="977661"/>
            <a:chExt cx="11010589" cy="1229025"/>
          </a:xfrm>
        </p:grpSpPr>
        <p:sp>
          <p:nvSpPr>
            <p:cNvPr id="2" name="CaixaDeTexto 1">
              <a:extLst>
                <a:ext uri="{FF2B5EF4-FFF2-40B4-BE49-F238E27FC236}">
                  <a16:creationId xmlns:a16="http://schemas.microsoft.com/office/drawing/2014/main" id="{2B7F69E0-FDD6-0B00-25A2-640D6D8A66F8}"/>
                </a:ext>
              </a:extLst>
            </p:cNvPr>
            <p:cNvSpPr txBox="1"/>
            <p:nvPr/>
          </p:nvSpPr>
          <p:spPr>
            <a:xfrm>
              <a:off x="1022326" y="977661"/>
              <a:ext cx="11010588" cy="1229025"/>
            </a:xfrm>
            <a:prstGeom prst="roundRect">
              <a:avLst>
                <a:gd name="adj" fmla="val 7124"/>
              </a:avLst>
            </a:prstGeom>
            <a:solidFill>
              <a:srgbClr val="F1F1F1"/>
            </a:solidFill>
          </p:spPr>
          <p:txBody>
            <a:bodyPr wrap="square" lIns="360000" tIns="108000" rIns="108000" bIns="108000" rtlCol="0">
              <a:noAutofit/>
            </a:bodyPr>
            <a:lstStyle/>
            <a:p>
              <a:pPr algn="just"/>
              <a:r>
                <a:rPr lang="pt-BR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Debêntures: </a:t>
              </a:r>
              <a:r>
                <a:rPr lang="pt-BR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 nova regulamentação das debêntures (Portaria 419/24) trouxe celeridade ao processo de financiamento do setor. Desde agosto de2024 a junho de 2025, o setor de Portos e Aeroportos já financiou mais de R$ 3 bilhões de debêntures incentivadas.</a:t>
              </a:r>
              <a:endParaRPr lang="pt-BR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" name="Retângulo: Cantos Arredondados 4">
              <a:extLst>
                <a:ext uri="{FF2B5EF4-FFF2-40B4-BE49-F238E27FC236}">
                  <a16:creationId xmlns:a16="http://schemas.microsoft.com/office/drawing/2014/main" id="{BF01B254-8319-00AD-48EE-BB7B0A451DDE}"/>
                </a:ext>
              </a:extLst>
            </p:cNvPr>
            <p:cNvSpPr/>
            <p:nvPr/>
          </p:nvSpPr>
          <p:spPr>
            <a:xfrm>
              <a:off x="1022325" y="977661"/>
              <a:ext cx="229895" cy="1229025"/>
            </a:xfrm>
            <a:prstGeom prst="roundRect">
              <a:avLst>
                <a:gd name="adj" fmla="val 40436"/>
              </a:avLst>
            </a:prstGeom>
            <a:ln>
              <a:noFill/>
            </a:ln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pt-BR"/>
            </a:p>
          </p:txBody>
        </p:sp>
      </p:grp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64CBBE7D-3441-40D1-734A-DD30B968F837}"/>
              </a:ext>
            </a:extLst>
          </p:cNvPr>
          <p:cNvGrpSpPr/>
          <p:nvPr/>
        </p:nvGrpSpPr>
        <p:grpSpPr>
          <a:xfrm>
            <a:off x="1154406" y="1987642"/>
            <a:ext cx="10878508" cy="490719"/>
            <a:chOff x="1022325" y="977661"/>
            <a:chExt cx="11010589" cy="1229025"/>
          </a:xfrm>
        </p:grpSpPr>
        <p:sp>
          <p:nvSpPr>
            <p:cNvPr id="12" name="CaixaDeTexto 11">
              <a:extLst>
                <a:ext uri="{FF2B5EF4-FFF2-40B4-BE49-F238E27FC236}">
                  <a16:creationId xmlns:a16="http://schemas.microsoft.com/office/drawing/2014/main" id="{655B894A-D918-F739-0EE0-5BC38A9ED0CF}"/>
                </a:ext>
              </a:extLst>
            </p:cNvPr>
            <p:cNvSpPr txBox="1"/>
            <p:nvPr/>
          </p:nvSpPr>
          <p:spPr>
            <a:xfrm>
              <a:off x="1022326" y="977661"/>
              <a:ext cx="11010588" cy="1229025"/>
            </a:xfrm>
            <a:prstGeom prst="roundRect">
              <a:avLst>
                <a:gd name="adj" fmla="val 7124"/>
              </a:avLst>
            </a:prstGeom>
            <a:solidFill>
              <a:srgbClr val="F1F1F1"/>
            </a:solidFill>
          </p:spPr>
          <p:txBody>
            <a:bodyPr wrap="square" lIns="360000" tIns="108000" rIns="108000" bIns="108000" rtlCol="0">
              <a:noAutofit/>
            </a:bodyPr>
            <a:lstStyle/>
            <a:p>
              <a:pPr algn="just"/>
              <a:r>
                <a:rPr lang="pt-BR" sz="1400" b="1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Reidi</a:t>
              </a:r>
              <a:r>
                <a:rPr lang="pt-BR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:</a:t>
              </a:r>
              <a:r>
                <a:rPr lang="pt-BR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o regime tributário de incentivo aos projetos de infraestrutura já </a:t>
              </a:r>
              <a:r>
                <a:rPr lang="pt-BR" sz="140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beneficou</a:t>
              </a:r>
              <a:r>
                <a:rPr lang="pt-BR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mais de R$ 5 bilhões desde 2023.</a:t>
              </a:r>
              <a:endParaRPr lang="pt-BR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Retângulo: Cantos Arredondados 12">
              <a:extLst>
                <a:ext uri="{FF2B5EF4-FFF2-40B4-BE49-F238E27FC236}">
                  <a16:creationId xmlns:a16="http://schemas.microsoft.com/office/drawing/2014/main" id="{97DE1500-F6D8-04A6-16C4-7E1A85091200}"/>
                </a:ext>
              </a:extLst>
            </p:cNvPr>
            <p:cNvSpPr/>
            <p:nvPr/>
          </p:nvSpPr>
          <p:spPr>
            <a:xfrm>
              <a:off x="1022325" y="977661"/>
              <a:ext cx="229895" cy="1229025"/>
            </a:xfrm>
            <a:prstGeom prst="roundRect">
              <a:avLst>
                <a:gd name="adj" fmla="val 40436"/>
              </a:avLst>
            </a:prstGeom>
            <a:ln>
              <a:noFill/>
            </a:ln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pt-BR"/>
            </a:p>
          </p:txBody>
        </p:sp>
      </p:grpSp>
      <p:grpSp>
        <p:nvGrpSpPr>
          <p:cNvPr id="14" name="Agrupar 13">
            <a:extLst>
              <a:ext uri="{FF2B5EF4-FFF2-40B4-BE49-F238E27FC236}">
                <a16:creationId xmlns:a16="http://schemas.microsoft.com/office/drawing/2014/main" id="{E389F036-D923-3CA8-26C9-D5B5E8BB0E74}"/>
              </a:ext>
            </a:extLst>
          </p:cNvPr>
          <p:cNvGrpSpPr/>
          <p:nvPr/>
        </p:nvGrpSpPr>
        <p:grpSpPr>
          <a:xfrm>
            <a:off x="1154404" y="3528279"/>
            <a:ext cx="10878508" cy="684363"/>
            <a:chOff x="1022325" y="977661"/>
            <a:chExt cx="11010589" cy="1229025"/>
          </a:xfrm>
        </p:grpSpPr>
        <p:sp>
          <p:nvSpPr>
            <p:cNvPr id="15" name="CaixaDeTexto 14">
              <a:extLst>
                <a:ext uri="{FF2B5EF4-FFF2-40B4-BE49-F238E27FC236}">
                  <a16:creationId xmlns:a16="http://schemas.microsoft.com/office/drawing/2014/main" id="{67E4A0C2-55DA-50EC-22DA-86BBE310AF49}"/>
                </a:ext>
              </a:extLst>
            </p:cNvPr>
            <p:cNvSpPr txBox="1"/>
            <p:nvPr/>
          </p:nvSpPr>
          <p:spPr>
            <a:xfrm>
              <a:off x="1022326" y="977661"/>
              <a:ext cx="11010588" cy="1229025"/>
            </a:xfrm>
            <a:prstGeom prst="roundRect">
              <a:avLst>
                <a:gd name="adj" fmla="val 7124"/>
              </a:avLst>
            </a:prstGeom>
            <a:solidFill>
              <a:srgbClr val="F1F1F1"/>
            </a:solidFill>
          </p:spPr>
          <p:txBody>
            <a:bodyPr wrap="square" lIns="360000" tIns="108000" rIns="108000" bIns="108000" rtlCol="0">
              <a:noAutofit/>
            </a:bodyPr>
            <a:lstStyle/>
            <a:p>
              <a:pPr algn="just"/>
              <a:r>
                <a:rPr lang="pt-BR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Guia Financiamento:</a:t>
              </a:r>
              <a:r>
                <a:rPr lang="pt-BR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MPOR lançou guia abrangente sobre diversas linhas de financiamento, instrumentos de fomento e de garantia disponíveis no Brasil, com foco nos setores de infraestrutura de transportes, de portos, aeroportos e hidrovias</a:t>
              </a:r>
              <a:endParaRPr lang="pt-BR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Retângulo: Cantos Arredondados 15">
              <a:extLst>
                <a:ext uri="{FF2B5EF4-FFF2-40B4-BE49-F238E27FC236}">
                  <a16:creationId xmlns:a16="http://schemas.microsoft.com/office/drawing/2014/main" id="{77C74D75-C012-A0EC-47D5-8FFAF5BFCA72}"/>
                </a:ext>
              </a:extLst>
            </p:cNvPr>
            <p:cNvSpPr/>
            <p:nvPr/>
          </p:nvSpPr>
          <p:spPr>
            <a:xfrm>
              <a:off x="1022325" y="977661"/>
              <a:ext cx="229895" cy="1229025"/>
            </a:xfrm>
            <a:prstGeom prst="roundRect">
              <a:avLst>
                <a:gd name="adj" fmla="val 40436"/>
              </a:avLst>
            </a:prstGeom>
            <a:ln>
              <a:noFill/>
            </a:ln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pt-BR"/>
            </a:p>
          </p:txBody>
        </p:sp>
      </p:grpSp>
      <p:grpSp>
        <p:nvGrpSpPr>
          <p:cNvPr id="17" name="Agrupar 16">
            <a:extLst>
              <a:ext uri="{FF2B5EF4-FFF2-40B4-BE49-F238E27FC236}">
                <a16:creationId xmlns:a16="http://schemas.microsoft.com/office/drawing/2014/main" id="{3C07C4FB-4BFC-C187-EBAF-5BFB0D6E21E5}"/>
              </a:ext>
            </a:extLst>
          </p:cNvPr>
          <p:cNvGrpSpPr/>
          <p:nvPr/>
        </p:nvGrpSpPr>
        <p:grpSpPr>
          <a:xfrm>
            <a:off x="1154404" y="5333687"/>
            <a:ext cx="10878507" cy="1075207"/>
            <a:chOff x="1022325" y="977661"/>
            <a:chExt cx="11010589" cy="1229025"/>
          </a:xfrm>
        </p:grpSpPr>
        <p:sp>
          <p:nvSpPr>
            <p:cNvPr id="18" name="CaixaDeTexto 17">
              <a:extLst>
                <a:ext uri="{FF2B5EF4-FFF2-40B4-BE49-F238E27FC236}">
                  <a16:creationId xmlns:a16="http://schemas.microsoft.com/office/drawing/2014/main" id="{E46E3166-009E-C342-0990-E7A457BC5531}"/>
                </a:ext>
              </a:extLst>
            </p:cNvPr>
            <p:cNvSpPr txBox="1"/>
            <p:nvPr/>
          </p:nvSpPr>
          <p:spPr>
            <a:xfrm>
              <a:off x="1022326" y="977661"/>
              <a:ext cx="11010588" cy="1229025"/>
            </a:xfrm>
            <a:prstGeom prst="roundRect">
              <a:avLst>
                <a:gd name="adj" fmla="val 7124"/>
              </a:avLst>
            </a:prstGeom>
            <a:solidFill>
              <a:srgbClr val="F1F1F1"/>
            </a:solidFill>
          </p:spPr>
          <p:txBody>
            <a:bodyPr wrap="square" lIns="360000" tIns="108000" rIns="108000" bIns="108000" rtlCol="0">
              <a:noAutofit/>
            </a:bodyPr>
            <a:lstStyle/>
            <a:p>
              <a:pPr algn="just"/>
              <a:r>
                <a:rPr lang="pt-BR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Seguro nos Contratos de Concessão:</a:t>
              </a:r>
              <a:r>
                <a:rPr lang="pt-BR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MPOR está liderando debates nos fóruns acerca dos desafios dos setores de portos e aeroportos com relação aos </a:t>
              </a:r>
              <a:r>
                <a:rPr lang="pt-BR" sz="140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diferenes</a:t>
              </a:r>
              <a:r>
                <a:rPr lang="pt-BR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produtos de seguros, especialmente aqueles relacionados às mudanças climáticas e também relacionados a operação dos portos e aeroportos. Haverá entrega de diagnósticos, estudos e proposições de soluções até dezembro de 2025.</a:t>
              </a:r>
              <a:endParaRPr lang="pt-BR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Retângulo: Cantos Arredondados 18">
              <a:extLst>
                <a:ext uri="{FF2B5EF4-FFF2-40B4-BE49-F238E27FC236}">
                  <a16:creationId xmlns:a16="http://schemas.microsoft.com/office/drawing/2014/main" id="{2E885CF5-8550-6C58-7FF6-80D2C631B55B}"/>
                </a:ext>
              </a:extLst>
            </p:cNvPr>
            <p:cNvSpPr/>
            <p:nvPr/>
          </p:nvSpPr>
          <p:spPr>
            <a:xfrm>
              <a:off x="1022325" y="977661"/>
              <a:ext cx="229895" cy="1229025"/>
            </a:xfrm>
            <a:prstGeom prst="roundRect">
              <a:avLst>
                <a:gd name="adj" fmla="val 40436"/>
              </a:avLst>
            </a:prstGeom>
            <a:ln>
              <a:noFill/>
            </a:ln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pt-BR"/>
            </a:p>
          </p:txBody>
        </p:sp>
      </p:grpSp>
      <p:grpSp>
        <p:nvGrpSpPr>
          <p:cNvPr id="20" name="Agrupar 19">
            <a:extLst>
              <a:ext uri="{FF2B5EF4-FFF2-40B4-BE49-F238E27FC236}">
                <a16:creationId xmlns:a16="http://schemas.microsoft.com/office/drawing/2014/main" id="{C81419EF-9E4E-494D-94F7-4C737D2C470E}"/>
              </a:ext>
            </a:extLst>
          </p:cNvPr>
          <p:cNvGrpSpPr/>
          <p:nvPr/>
        </p:nvGrpSpPr>
        <p:grpSpPr>
          <a:xfrm>
            <a:off x="1154405" y="4334124"/>
            <a:ext cx="10878507" cy="878081"/>
            <a:chOff x="1022325" y="977661"/>
            <a:chExt cx="11010589" cy="1229025"/>
          </a:xfrm>
        </p:grpSpPr>
        <p:sp>
          <p:nvSpPr>
            <p:cNvPr id="21" name="CaixaDeTexto 20">
              <a:extLst>
                <a:ext uri="{FF2B5EF4-FFF2-40B4-BE49-F238E27FC236}">
                  <a16:creationId xmlns:a16="http://schemas.microsoft.com/office/drawing/2014/main" id="{9F778593-8551-D6C6-900B-027155E9C61C}"/>
                </a:ext>
              </a:extLst>
            </p:cNvPr>
            <p:cNvSpPr txBox="1"/>
            <p:nvPr/>
          </p:nvSpPr>
          <p:spPr>
            <a:xfrm>
              <a:off x="1022326" y="977661"/>
              <a:ext cx="11010588" cy="1229025"/>
            </a:xfrm>
            <a:prstGeom prst="roundRect">
              <a:avLst>
                <a:gd name="adj" fmla="val 7124"/>
              </a:avLst>
            </a:prstGeom>
            <a:solidFill>
              <a:srgbClr val="F1F1F1"/>
            </a:solidFill>
          </p:spPr>
          <p:txBody>
            <a:bodyPr wrap="square" lIns="360000" tIns="108000" rIns="108000" bIns="108000" rtlCol="0">
              <a:noAutofit/>
            </a:bodyPr>
            <a:lstStyle/>
            <a:p>
              <a:pPr algn="just"/>
              <a:r>
                <a:rPr lang="pt-BR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Guia Financiamento de Infraestrutura Sustentável:</a:t>
              </a:r>
              <a:r>
                <a:rPr lang="pt-BR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será lançado na COP30 um guia exclusivo para acesso às linhas de financiamento para mitigação e adaptação a mudanças climáticas que o setor de portos e aeroportos tem acesso no Brasil e no mercado </a:t>
              </a:r>
              <a:r>
                <a:rPr lang="pt-BR" sz="140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interncional</a:t>
              </a:r>
              <a:r>
                <a:rPr lang="pt-BR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  <a:endParaRPr lang="pt-BR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Retângulo: Cantos Arredondados 21">
              <a:extLst>
                <a:ext uri="{FF2B5EF4-FFF2-40B4-BE49-F238E27FC236}">
                  <a16:creationId xmlns:a16="http://schemas.microsoft.com/office/drawing/2014/main" id="{93DC03AE-DC6B-07D3-A74A-764084702930}"/>
                </a:ext>
              </a:extLst>
            </p:cNvPr>
            <p:cNvSpPr/>
            <p:nvPr/>
          </p:nvSpPr>
          <p:spPr>
            <a:xfrm>
              <a:off x="1022325" y="977661"/>
              <a:ext cx="229895" cy="1229025"/>
            </a:xfrm>
            <a:prstGeom prst="roundRect">
              <a:avLst>
                <a:gd name="adj" fmla="val 40436"/>
              </a:avLst>
            </a:prstGeom>
            <a:ln>
              <a:noFill/>
            </a:ln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pt-BR"/>
            </a:p>
          </p:txBody>
        </p:sp>
      </p:grpSp>
      <p:grpSp>
        <p:nvGrpSpPr>
          <p:cNvPr id="23" name="Agrupar 22">
            <a:extLst>
              <a:ext uri="{FF2B5EF4-FFF2-40B4-BE49-F238E27FC236}">
                <a16:creationId xmlns:a16="http://schemas.microsoft.com/office/drawing/2014/main" id="{3860CBC4-848E-CE8D-C68F-CDC052885739}"/>
              </a:ext>
            </a:extLst>
          </p:cNvPr>
          <p:cNvGrpSpPr/>
          <p:nvPr/>
        </p:nvGrpSpPr>
        <p:grpSpPr>
          <a:xfrm>
            <a:off x="1154405" y="2599842"/>
            <a:ext cx="10878508" cy="829157"/>
            <a:chOff x="1022325" y="977661"/>
            <a:chExt cx="11010589" cy="1229025"/>
          </a:xfrm>
        </p:grpSpPr>
        <p:sp>
          <p:nvSpPr>
            <p:cNvPr id="24" name="CaixaDeTexto 23">
              <a:extLst>
                <a:ext uri="{FF2B5EF4-FFF2-40B4-BE49-F238E27FC236}">
                  <a16:creationId xmlns:a16="http://schemas.microsoft.com/office/drawing/2014/main" id="{50AFDB2F-8737-F683-B8AD-03DD2C92D38F}"/>
                </a:ext>
              </a:extLst>
            </p:cNvPr>
            <p:cNvSpPr txBox="1"/>
            <p:nvPr/>
          </p:nvSpPr>
          <p:spPr>
            <a:xfrm>
              <a:off x="1022326" y="977661"/>
              <a:ext cx="11010588" cy="1229025"/>
            </a:xfrm>
            <a:prstGeom prst="roundRect">
              <a:avLst>
                <a:gd name="adj" fmla="val 7124"/>
              </a:avLst>
            </a:prstGeom>
            <a:solidFill>
              <a:srgbClr val="F1F1F1"/>
            </a:solidFill>
          </p:spPr>
          <p:txBody>
            <a:bodyPr wrap="square" lIns="360000" tIns="108000" rIns="36000" bIns="108000" rtlCol="0">
              <a:noAutofit/>
            </a:bodyPr>
            <a:lstStyle/>
            <a:p>
              <a:pPr algn="just"/>
              <a:r>
                <a:rPr lang="pt-BR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Reporto:</a:t>
              </a:r>
              <a:r>
                <a:rPr lang="pt-BR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Regime Tributário para Incentivo à Modernização e à Ampliação da Estrutura Portuária, suspendendo o Imposto de Importação – II, o Imposto Produtos Industrializados (IPI-Importação) e os PIS e CONFIS Importação (Jan/24 a </a:t>
              </a:r>
              <a:r>
                <a:rPr lang="pt-BR" sz="140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Fev</a:t>
              </a:r>
              <a:r>
                <a:rPr lang="pt-BR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/25 R$ 377,4 Mi de desconto, atraiu investimento de R$ 52, 6 Bi).</a:t>
              </a:r>
            </a:p>
            <a:p>
              <a:pPr algn="just"/>
              <a:endParaRPr lang="pt-BR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Retângulo: Cantos Arredondados 24">
              <a:extLst>
                <a:ext uri="{FF2B5EF4-FFF2-40B4-BE49-F238E27FC236}">
                  <a16:creationId xmlns:a16="http://schemas.microsoft.com/office/drawing/2014/main" id="{3C23E93F-93CB-92BA-E300-CB9B52DD8598}"/>
                </a:ext>
              </a:extLst>
            </p:cNvPr>
            <p:cNvSpPr/>
            <p:nvPr/>
          </p:nvSpPr>
          <p:spPr>
            <a:xfrm>
              <a:off x="1022325" y="977661"/>
              <a:ext cx="229895" cy="1229025"/>
            </a:xfrm>
            <a:prstGeom prst="roundRect">
              <a:avLst>
                <a:gd name="adj" fmla="val 40436"/>
              </a:avLst>
            </a:prstGeom>
            <a:ln>
              <a:noFill/>
            </a:ln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21275791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8E8C6C8-73F3-3DF6-B92F-63EA1F28F7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4FA998EE-618E-69E5-6555-E5C957BC52DE}"/>
              </a:ext>
            </a:extLst>
          </p:cNvPr>
          <p:cNvSpPr txBox="1"/>
          <p:nvPr/>
        </p:nvSpPr>
        <p:spPr>
          <a:xfrm>
            <a:off x="1075492" y="591906"/>
            <a:ext cx="15550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latin typeface="Calibri" panose="020F0502020204030204" pitchFamily="34" charset="0"/>
                <a:cs typeface="Calibri" panose="020F0502020204030204" pitchFamily="34" charset="0"/>
              </a:rPr>
              <a:t>FMM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E2FB753D-B558-C2E2-8B1C-9A79B7DF85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39242" y="6032730"/>
            <a:ext cx="2893671" cy="684362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B6A1926A-468B-54CC-E83E-BE7D41DEC0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1142" y="2909864"/>
            <a:ext cx="10726647" cy="3200847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669090FF-40C2-908C-22D0-A1A76DAAF3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45042" y="397605"/>
            <a:ext cx="5852747" cy="2613859"/>
          </a:xfrm>
          <a:prstGeom prst="rect">
            <a:avLst/>
          </a:prstGeom>
        </p:spPr>
      </p:pic>
      <p:sp>
        <p:nvSpPr>
          <p:cNvPr id="11" name="Google Shape;8165;p83">
            <a:extLst>
              <a:ext uri="{FF2B5EF4-FFF2-40B4-BE49-F238E27FC236}">
                <a16:creationId xmlns:a16="http://schemas.microsoft.com/office/drawing/2014/main" id="{AC680846-2124-2B47-2AD8-B248C64F824E}"/>
              </a:ext>
            </a:extLst>
          </p:cNvPr>
          <p:cNvSpPr txBox="1"/>
          <p:nvPr/>
        </p:nvSpPr>
        <p:spPr>
          <a:xfrm flipH="1">
            <a:off x="1091477" y="1531252"/>
            <a:ext cx="2316615" cy="573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r>
              <a:rPr lang="en-GB" sz="2800" dirty="0">
                <a:solidFill>
                  <a:srgbClr val="002060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2015-2025</a:t>
            </a:r>
            <a:endParaRPr lang="en-GB" sz="1600" dirty="0">
              <a:solidFill>
                <a:srgbClr val="002060"/>
              </a:solidFill>
              <a:latin typeface="Poppins Medium" panose="00000600000000000000" pitchFamily="2" charset="0"/>
              <a:cs typeface="Poppins Medium" panose="00000600000000000000" pitchFamily="2" charset="0"/>
            </a:endParaRPr>
          </a:p>
        </p:txBody>
      </p:sp>
      <p:pic>
        <p:nvPicPr>
          <p:cNvPr id="13" name="Imagem 12" descr="Código QR&#10;&#10;O conteúdo gerado por IA pode estar incorreto.">
            <a:extLst>
              <a:ext uri="{FF2B5EF4-FFF2-40B4-BE49-F238E27FC236}">
                <a16:creationId xmlns:a16="http://schemas.microsoft.com/office/drawing/2014/main" id="{70039447-121F-8FAA-880B-3A579CEB282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62350" y="722677"/>
            <a:ext cx="1963714" cy="1963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4351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DC6E5CA-19A4-5583-0A8A-E09D3FFB4A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m 14" descr="Uma imagem contendo água, grande, barco, azul&#10;&#10;O conteúdo gerado por IA pode estar incorreto.">
            <a:extLst>
              <a:ext uri="{FF2B5EF4-FFF2-40B4-BE49-F238E27FC236}">
                <a16:creationId xmlns:a16="http://schemas.microsoft.com/office/drawing/2014/main" id="{F839ABFA-B805-1A56-4BD6-467C000FF5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6320" y="374015"/>
            <a:ext cx="11084560" cy="6235065"/>
          </a:xfrm>
          <a:prstGeom prst="rect">
            <a:avLst/>
          </a:prstGeom>
        </p:spPr>
      </p:pic>
      <p:pic>
        <p:nvPicPr>
          <p:cNvPr id="12" name="Imagem 11" descr="Código QR&#10;&#10;O conteúdo gerado por IA pode estar incorreto.">
            <a:extLst>
              <a:ext uri="{FF2B5EF4-FFF2-40B4-BE49-F238E27FC236}">
                <a16:creationId xmlns:a16="http://schemas.microsoft.com/office/drawing/2014/main" id="{76951221-A3A7-B314-FEF6-C031E7FF86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3000" y="741680"/>
            <a:ext cx="1925320" cy="1925320"/>
          </a:xfrm>
          <a:prstGeom prst="rect">
            <a:avLst/>
          </a:prstGeom>
        </p:spPr>
      </p:pic>
      <p:sp>
        <p:nvSpPr>
          <p:cNvPr id="16" name="Google Shape;220;p16">
            <a:extLst>
              <a:ext uri="{FF2B5EF4-FFF2-40B4-BE49-F238E27FC236}">
                <a16:creationId xmlns:a16="http://schemas.microsoft.com/office/drawing/2014/main" id="{2AD7AE49-75A5-D072-068B-68FBEE6B7496}"/>
              </a:ext>
            </a:extLst>
          </p:cNvPr>
          <p:cNvSpPr txBox="1"/>
          <p:nvPr/>
        </p:nvSpPr>
        <p:spPr>
          <a:xfrm>
            <a:off x="4843780" y="2667000"/>
            <a:ext cx="2143760" cy="384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13" tIns="22850" rIns="45713" bIns="22850" anchor="t" anchorCtr="0">
            <a:spAutoFit/>
          </a:bodyPr>
          <a:lstStyle/>
          <a:p>
            <a:pPr algn="ctr">
              <a:buClr>
                <a:srgbClr val="022873"/>
              </a:buClr>
              <a:buSzPts val="3200"/>
            </a:pPr>
            <a:r>
              <a:rPr lang="pt-BR" sz="2200" b="1" dirty="0">
                <a:solidFill>
                  <a:srgbClr val="022873"/>
                </a:solidFill>
                <a:latin typeface="Avenir"/>
                <a:ea typeface="Avenir"/>
                <a:cs typeface="Avenir"/>
                <a:sym typeface="Avenir"/>
              </a:rPr>
              <a:t>Inscrições</a:t>
            </a:r>
            <a:endParaRPr sz="1000" b="1" dirty="0"/>
          </a:p>
        </p:txBody>
      </p:sp>
    </p:spTree>
    <p:extLst>
      <p:ext uri="{BB962C8B-B14F-4D97-AF65-F5344CB8AC3E}">
        <p14:creationId xmlns:p14="http://schemas.microsoft.com/office/powerpoint/2010/main" val="42094428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31BC8B7-3BD6-5227-3BAC-9FB456449D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4AA72EA1-032C-B362-EC61-ED2C8ABF76BA}"/>
              </a:ext>
            </a:extLst>
          </p:cNvPr>
          <p:cNvSpPr txBox="1"/>
          <p:nvPr/>
        </p:nvSpPr>
        <p:spPr>
          <a:xfrm>
            <a:off x="4272279" y="1725295"/>
            <a:ext cx="3647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6000" b="1" dirty="0">
                <a:latin typeface="Calibri" panose="020F0502020204030204" pitchFamily="34" charset="0"/>
                <a:cs typeface="Calibri" panose="020F0502020204030204" pitchFamily="34" charset="0"/>
              </a:rPr>
              <a:t>Obrigado!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87D08BC2-994E-99A4-A8FF-4DB8B0950482}"/>
              </a:ext>
            </a:extLst>
          </p:cNvPr>
          <p:cNvSpPr txBox="1"/>
          <p:nvPr/>
        </p:nvSpPr>
        <p:spPr>
          <a:xfrm>
            <a:off x="1115952" y="3429854"/>
            <a:ext cx="552868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latin typeface="Calibri" panose="020F0502020204030204" pitchFamily="34" charset="0"/>
                <a:cs typeface="Calibri" panose="020F0502020204030204" pitchFamily="34" charset="0"/>
              </a:rPr>
              <a:t>Julio Dias</a:t>
            </a:r>
          </a:p>
          <a:p>
            <a:r>
              <a:rPr lang="pt-BR" sz="2800" b="1" dirty="0">
                <a:latin typeface="Calibri" panose="020F0502020204030204" pitchFamily="34" charset="0"/>
                <a:cs typeface="Calibri" panose="020F0502020204030204" pitchFamily="34" charset="0"/>
              </a:rPr>
              <a:t>Diretor de Portos Substituto</a:t>
            </a:r>
          </a:p>
          <a:p>
            <a:r>
              <a:rPr lang="pt-BR" sz="2800" b="1" dirty="0">
                <a:latin typeface="Calibri" panose="020F0502020204030204" pitchFamily="34" charset="0"/>
                <a:cs typeface="Calibri" panose="020F0502020204030204" pitchFamily="34" charset="0"/>
              </a:rPr>
              <a:t>Secretaria Nacional de Portos</a:t>
            </a:r>
          </a:p>
          <a:p>
            <a:r>
              <a:rPr lang="pt-BR" sz="2800" b="1" dirty="0">
                <a:latin typeface="Calibri" panose="020F0502020204030204" pitchFamily="34" charset="0"/>
                <a:cs typeface="Calibri" panose="020F0502020204030204" pitchFamily="34" charset="0"/>
              </a:rPr>
              <a:t>Ministério de Portos e Aeroportos</a:t>
            </a:r>
          </a:p>
        </p:txBody>
      </p:sp>
      <p:pic>
        <p:nvPicPr>
          <p:cNvPr id="5" name="Imagem 4" descr="Código QR&#10;&#10;Descrição gerada automaticamente">
            <a:extLst>
              <a:ext uri="{FF2B5EF4-FFF2-40B4-BE49-F238E27FC236}">
                <a16:creationId xmlns:a16="http://schemas.microsoft.com/office/drawing/2014/main" id="{05133C50-B5A4-BBAB-0DB7-9657C3CD58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3440" y="3271026"/>
            <a:ext cx="1907040" cy="1907040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B85A387A-75D5-4263-BC78-21A99C7540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9164" y="6046167"/>
            <a:ext cx="2893671" cy="684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43980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1753</TotalTime>
  <Words>974</Words>
  <Application>Microsoft Office PowerPoint</Application>
  <PresentationFormat>Widescreen</PresentationFormat>
  <Paragraphs>174</Paragraphs>
  <Slides>18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13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18</vt:i4>
      </vt:variant>
    </vt:vector>
  </HeadingPairs>
  <TitlesOfParts>
    <vt:vector size="32" baseType="lpstr">
      <vt:lpstr>Aptos</vt:lpstr>
      <vt:lpstr>Aptos Black</vt:lpstr>
      <vt:lpstr>Aptos Display</vt:lpstr>
      <vt:lpstr>Arial</vt:lpstr>
      <vt:lpstr>Arial Black</vt:lpstr>
      <vt:lpstr>Avenir</vt:lpstr>
      <vt:lpstr>Calibri</vt:lpstr>
      <vt:lpstr>Google Sans</vt:lpstr>
      <vt:lpstr>Helvetica Neue</vt:lpstr>
      <vt:lpstr>Poppins ExtraBold</vt:lpstr>
      <vt:lpstr>Poppins Medium</vt:lpstr>
      <vt:lpstr>Raleway SemiBold</vt:lpstr>
      <vt:lpstr>Times New Roman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Marcelo Medina</dc:creator>
  <cp:lastModifiedBy>João</cp:lastModifiedBy>
  <cp:revision>51</cp:revision>
  <dcterms:created xsi:type="dcterms:W3CDTF">2025-08-04T23:14:35Z</dcterms:created>
  <dcterms:modified xsi:type="dcterms:W3CDTF">2025-09-22T13:55:09Z</dcterms:modified>
</cp:coreProperties>
</file>